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1"/>
  </p:sldMasterIdLst>
  <p:notesMasterIdLst>
    <p:notesMasterId r:id="rId41"/>
  </p:notesMasterIdLst>
  <p:sldIdLst>
    <p:sldId id="366" r:id="rId2"/>
    <p:sldId id="256" r:id="rId3"/>
    <p:sldId id="319" r:id="rId4"/>
    <p:sldId id="337" r:id="rId5"/>
    <p:sldId id="321" r:id="rId6"/>
    <p:sldId id="328" r:id="rId7"/>
    <p:sldId id="312" r:id="rId8"/>
    <p:sldId id="310" r:id="rId9"/>
    <p:sldId id="340" r:id="rId10"/>
    <p:sldId id="292" r:id="rId11"/>
    <p:sldId id="294" r:id="rId12"/>
    <p:sldId id="257" r:id="rId13"/>
    <p:sldId id="258" r:id="rId14"/>
    <p:sldId id="260" r:id="rId15"/>
    <p:sldId id="341" r:id="rId16"/>
    <p:sldId id="326" r:id="rId17"/>
    <p:sldId id="342" r:id="rId18"/>
    <p:sldId id="359" r:id="rId19"/>
    <p:sldId id="363" r:id="rId20"/>
    <p:sldId id="360" r:id="rId21"/>
    <p:sldId id="361" r:id="rId22"/>
    <p:sldId id="364" r:id="rId23"/>
    <p:sldId id="362" r:id="rId24"/>
    <p:sldId id="343" r:id="rId25"/>
    <p:sldId id="344" r:id="rId26"/>
    <p:sldId id="350" r:id="rId27"/>
    <p:sldId id="345" r:id="rId28"/>
    <p:sldId id="352" r:id="rId29"/>
    <p:sldId id="346" r:id="rId30"/>
    <p:sldId id="349" r:id="rId31"/>
    <p:sldId id="351" r:id="rId32"/>
    <p:sldId id="347" r:id="rId33"/>
    <p:sldId id="353" r:id="rId34"/>
    <p:sldId id="354" r:id="rId35"/>
    <p:sldId id="355" r:id="rId36"/>
    <p:sldId id="356" r:id="rId37"/>
    <p:sldId id="357" r:id="rId38"/>
    <p:sldId id="358" r:id="rId39"/>
    <p:sldId id="365"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4D04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815866-2E24-5239-E1D3-EA559C214E89}" v="10" dt="2026-08-04T00:22:43.476"/>
    <p1510:client id="{0FE52DB5-EF49-12E1-8C5B-14CB69B4165F}" v="678" dt="2026-08-04T01:27:06.364"/>
    <p1510:client id="{16C9223B-D6E6-7493-7193-858CBEB7A033}" v="6" dt="2026-08-04T00:38:31.033"/>
    <p1510:client id="{5106A6BE-F61C-E24A-BE18-151F364B79B0}" v="47" dt="2026-08-03T20:35:13.071"/>
    <p1510:client id="{6CC2BE3A-1F0D-A057-3304-FC9ABC071EDC}" v="4" dt="2026-08-04T21:35:41.904"/>
    <p1510:client id="{E9A01C21-A014-C5D0-0B5C-E6842D79B816}" v="3" dt="2026-08-04T00:57:37.8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hyperlink" Target="mailto:sandi@asaa.org" TargetMode="External"/><Relationship Id="rId1" Type="http://schemas.openxmlformats.org/officeDocument/2006/relationships/hyperlink" Target="mailto:billy@asaa.org" TargetMode="External"/><Relationship Id="rId4" Type="http://schemas.openxmlformats.org/officeDocument/2006/relationships/image" Target="../media/image9.svg"/></Relationships>
</file>

<file path=ppt/diagrams/_rels/data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image" Target="../media/image10.svg"/><Relationship Id="rId5" Type="http://schemas.openxmlformats.org/officeDocument/2006/relationships/image" Target="../media/image14.svg"/><Relationship Id="rId4" Type="http://schemas.openxmlformats.org/officeDocument/2006/relationships/image" Target="../media/image13.svg"/></Relationships>
</file>

<file path=ppt/diagrams/_rels/drawing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hyperlink" Target="mailto:billy@asaa.org" TargetMode="External"/><Relationship Id="rId1" Type="http://schemas.openxmlformats.org/officeDocument/2006/relationships/image" Target="../media/image8.svg"/><Relationship Id="rId4" Type="http://schemas.openxmlformats.org/officeDocument/2006/relationships/hyperlink" Target="mailto:sandi@asaa.org" TargetMode="External"/></Relationships>
</file>

<file path=ppt/diagrams/_rels/drawing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image" Target="../media/image10.svg"/><Relationship Id="rId5" Type="http://schemas.openxmlformats.org/officeDocument/2006/relationships/image" Target="../media/image14.svg"/><Relationship Id="rId4" Type="http://schemas.openxmlformats.org/officeDocument/2006/relationships/image" Target="../media/image13.svg"/></Relationships>
</file>

<file path=ppt/diagrams/colors1.xml><?xml version="1.0" encoding="utf-8"?>
<dgm:colorsDef xmlns:dgm="http://schemas.openxmlformats.org/drawingml/2006/diagram" xmlns:a="http://schemas.openxmlformats.org/drawingml/2006/main" uniqueId="urn:microsoft.com/office/officeart/2018/5/colors/Iconchunking_neutralbg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a:alpha val="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data1.xml><?xml version="1.0" encoding="utf-8"?>
<dgm:dataModel xmlns:dgm="http://schemas.openxmlformats.org/drawingml/2006/diagram" xmlns:a="http://schemas.openxmlformats.org/drawingml/2006/main">
  <dgm:ptLst>
    <dgm:pt modelId="{EDE8FD16-50A0-4DEB-BBDD-88E4F8526A67}" type="doc">
      <dgm:prSet loTypeId="urn:microsoft.com/office/officeart/2018/2/layout/IconVerticalSolidList" loCatId="icon" qsTypeId="urn:microsoft.com/office/officeart/2005/8/quickstyle/simple1" qsCatId="simple" csTypeId="urn:microsoft.com/office/officeart/2018/5/colors/Iconchunking_neutralbg_accent0_3" csCatId="mainScheme" phldr="1"/>
      <dgm:spPr/>
      <dgm:t>
        <a:bodyPr/>
        <a:lstStyle/>
        <a:p>
          <a:endParaRPr lang="en-US"/>
        </a:p>
      </dgm:t>
    </dgm:pt>
    <dgm:pt modelId="{243F32EB-0712-442E-9FB2-5CDCE1629C08}">
      <dgm:prSet/>
      <dgm:spPr/>
      <dgm:t>
        <a:bodyPr/>
        <a:lstStyle/>
        <a:p>
          <a:pPr>
            <a:lnSpc>
              <a:spcPct val="100000"/>
            </a:lnSpc>
          </a:pPr>
          <a:r>
            <a:rPr lang="en-US">
              <a:hlinkClick xmlns:r="http://schemas.openxmlformats.org/officeDocument/2006/relationships" r:id="rId1"/>
            </a:rPr>
            <a:t>billy@asaa.org</a:t>
          </a:r>
          <a:endParaRPr lang="en-US"/>
        </a:p>
        <a:p>
          <a:pPr>
            <a:lnSpc>
              <a:spcPct val="100000"/>
            </a:lnSpc>
          </a:pPr>
          <a:r>
            <a:rPr lang="en-US"/>
            <a:t>907-545-4054</a:t>
          </a:r>
        </a:p>
      </dgm:t>
    </dgm:pt>
    <dgm:pt modelId="{DB4DA187-38AF-4779-9C59-5856B936FB01}" type="parTrans" cxnId="{09EF3F9A-851B-4607-83D6-AF9B743F40E7}">
      <dgm:prSet/>
      <dgm:spPr/>
      <dgm:t>
        <a:bodyPr/>
        <a:lstStyle/>
        <a:p>
          <a:endParaRPr lang="en-US"/>
        </a:p>
      </dgm:t>
    </dgm:pt>
    <dgm:pt modelId="{95D1E797-71B3-4DAD-BDC9-C0002CFE1259}" type="sibTrans" cxnId="{09EF3F9A-851B-4607-83D6-AF9B743F40E7}">
      <dgm:prSet/>
      <dgm:spPr/>
      <dgm:t>
        <a:bodyPr/>
        <a:lstStyle/>
        <a:p>
          <a:endParaRPr lang="en-US"/>
        </a:p>
      </dgm:t>
    </dgm:pt>
    <dgm:pt modelId="{C4BA417B-AABF-4354-82B2-A04320359A87}">
      <dgm:prSet/>
      <dgm:spPr/>
      <dgm:t>
        <a:bodyPr/>
        <a:lstStyle/>
        <a:p>
          <a:pPr>
            <a:lnSpc>
              <a:spcPct val="100000"/>
            </a:lnSpc>
          </a:pPr>
          <a:r>
            <a:rPr lang="en-US" b="0" i="0" u="none"/>
            <a:t>responsible for ASAA operations, staff, finances, </a:t>
          </a:r>
          <a:r>
            <a:rPr lang="en-US" b="1" i="0" u="none"/>
            <a:t>eligibility, waivers</a:t>
          </a:r>
          <a:r>
            <a:rPr lang="en-US" b="0" i="0" u="none"/>
            <a:t>, and ASAA board relations. He is Alaska’s representative on the National Federation Council and currently is on the </a:t>
          </a:r>
          <a:r>
            <a:rPr lang="en-US" b="0" i="0" u="none">
              <a:solidFill>
                <a:schemeClr val="tx1"/>
              </a:solidFill>
            </a:rPr>
            <a:t>NFHS Board of Directors</a:t>
          </a:r>
          <a:r>
            <a:rPr lang="en-US" b="0" i="0" u="none"/>
            <a:t>. Additionally, Billy serves on the ASAA Sports Medicine Advisory Committee.</a:t>
          </a:r>
          <a:endParaRPr lang="en-US"/>
        </a:p>
      </dgm:t>
    </dgm:pt>
    <dgm:pt modelId="{DD52E68C-7246-452F-A9E0-7E6675999422}" type="parTrans" cxnId="{6A04D693-2FC8-42A5-951C-E641FB81E5A6}">
      <dgm:prSet/>
      <dgm:spPr/>
      <dgm:t>
        <a:bodyPr/>
        <a:lstStyle/>
        <a:p>
          <a:endParaRPr lang="en-US"/>
        </a:p>
      </dgm:t>
    </dgm:pt>
    <dgm:pt modelId="{CDD01A98-BF26-4907-AE6E-EF02044113D8}" type="sibTrans" cxnId="{6A04D693-2FC8-42A5-951C-E641FB81E5A6}">
      <dgm:prSet/>
      <dgm:spPr/>
      <dgm:t>
        <a:bodyPr/>
        <a:lstStyle/>
        <a:p>
          <a:endParaRPr lang="en-US"/>
        </a:p>
      </dgm:t>
    </dgm:pt>
    <dgm:pt modelId="{05D20194-81FC-49CF-B2B3-A86CACFB0F99}">
      <dgm:prSet/>
      <dgm:spPr/>
      <dgm:t>
        <a:bodyPr/>
        <a:lstStyle/>
        <a:p>
          <a:pPr>
            <a:lnSpc>
              <a:spcPct val="100000"/>
            </a:lnSpc>
          </a:pPr>
          <a:r>
            <a:rPr lang="en-US">
              <a:hlinkClick xmlns:r="http://schemas.openxmlformats.org/officeDocument/2006/relationships" r:id="rId2"/>
            </a:rPr>
            <a:t>sandi@asaa.org</a:t>
          </a:r>
          <a:endParaRPr lang="en-US"/>
        </a:p>
        <a:p>
          <a:pPr>
            <a:lnSpc>
              <a:spcPct val="100000"/>
            </a:lnSpc>
          </a:pPr>
          <a:r>
            <a:rPr lang="en-US"/>
            <a:t>907-723-3421</a:t>
          </a:r>
        </a:p>
        <a:p>
          <a:endParaRPr lang="en-US" b="1"/>
        </a:p>
      </dgm:t>
    </dgm:pt>
    <dgm:pt modelId="{786250A7-4BDF-45EB-A1D5-C27F37D5C954}" type="parTrans" cxnId="{547AAF55-036B-4012-AC7F-E12BA9A8153E}">
      <dgm:prSet/>
      <dgm:spPr/>
      <dgm:t>
        <a:bodyPr/>
        <a:lstStyle/>
        <a:p>
          <a:endParaRPr lang="en-US"/>
        </a:p>
      </dgm:t>
    </dgm:pt>
    <dgm:pt modelId="{21A03AE2-F822-4093-BD66-51B9E35988C4}" type="sibTrans" cxnId="{547AAF55-036B-4012-AC7F-E12BA9A8153E}">
      <dgm:prSet/>
      <dgm:spPr/>
      <dgm:t>
        <a:bodyPr/>
        <a:lstStyle/>
        <a:p>
          <a:endParaRPr lang="en-US"/>
        </a:p>
      </dgm:t>
    </dgm:pt>
    <dgm:pt modelId="{C2AE1934-D300-4F7B-B2BB-626AA27BEEF4}">
      <dgm:prSet/>
      <dgm:spPr/>
      <dgm:t>
        <a:bodyPr/>
        <a:lstStyle/>
        <a:p>
          <a:pPr>
            <a:lnSpc>
              <a:spcPct val="100000"/>
            </a:lnSpc>
          </a:pPr>
          <a:r>
            <a:rPr lang="en-US" b="0" i="0" u="none"/>
            <a:t>responsible for historical data, Alaska High School Hall of Fame, awards and serves on the Sports Medicine Advisory Committee. </a:t>
          </a:r>
          <a:r>
            <a:rPr lang="en-US" b="1" i="0" u="none"/>
            <a:t>She also provides support for the School Activities Reporting System (SARS) </a:t>
          </a:r>
          <a:r>
            <a:rPr lang="en-US" b="0" i="0" u="none"/>
            <a:t>She is the NIAAA Liaison and also coordinates </a:t>
          </a:r>
          <a:r>
            <a:rPr lang="en-US" b="1" i="0" u="none"/>
            <a:t>Tennis, 3A/4A Volleyball</a:t>
          </a:r>
          <a:r>
            <a:rPr lang="en-US" b="1" i="0" u="none">
              <a:solidFill>
                <a:schemeClr val="tx1"/>
              </a:solidFill>
            </a:rPr>
            <a:t>, Mix Six/2A Volleyball, Nordic Ski,</a:t>
          </a:r>
          <a:r>
            <a:rPr lang="en-US" b="1" i="0" u="none"/>
            <a:t> Cheer, Soccer and Softball. </a:t>
          </a:r>
          <a:r>
            <a:rPr lang="en-US" b="1" i="0" u="none">
              <a:solidFill>
                <a:schemeClr val="tx1"/>
              </a:solidFill>
            </a:rPr>
            <a:t>Sandi also coordinates ASAA trainings for coaches and admin.</a:t>
          </a:r>
          <a:endParaRPr lang="en-US">
            <a:solidFill>
              <a:schemeClr val="tx1"/>
            </a:solidFill>
          </a:endParaRPr>
        </a:p>
      </dgm:t>
    </dgm:pt>
    <dgm:pt modelId="{B3577BE3-5EE9-4376-97B5-406071E76F43}" type="parTrans" cxnId="{48D7C6D8-BA6A-4CB4-BE41-38894A3284C3}">
      <dgm:prSet/>
      <dgm:spPr/>
      <dgm:t>
        <a:bodyPr/>
        <a:lstStyle/>
        <a:p>
          <a:endParaRPr lang="en-US"/>
        </a:p>
      </dgm:t>
    </dgm:pt>
    <dgm:pt modelId="{B656150F-D1A4-4530-ACC2-DCB1D0212C42}" type="sibTrans" cxnId="{48D7C6D8-BA6A-4CB4-BE41-38894A3284C3}">
      <dgm:prSet/>
      <dgm:spPr/>
      <dgm:t>
        <a:bodyPr/>
        <a:lstStyle/>
        <a:p>
          <a:endParaRPr lang="en-US"/>
        </a:p>
      </dgm:t>
    </dgm:pt>
    <dgm:pt modelId="{2F5FC618-B062-41AD-9132-FB44DDA27C52}" type="pres">
      <dgm:prSet presAssocID="{EDE8FD16-50A0-4DEB-BBDD-88E4F8526A67}" presName="root" presStyleCnt="0">
        <dgm:presLayoutVars>
          <dgm:dir/>
          <dgm:resizeHandles val="exact"/>
        </dgm:presLayoutVars>
      </dgm:prSet>
      <dgm:spPr/>
    </dgm:pt>
    <dgm:pt modelId="{C0BDF974-2CD6-4DE4-A89C-9820FCF39786}" type="pres">
      <dgm:prSet presAssocID="{243F32EB-0712-442E-9FB2-5CDCE1629C08}" presName="compNode" presStyleCnt="0"/>
      <dgm:spPr/>
    </dgm:pt>
    <dgm:pt modelId="{884B73E4-9166-4AC2-98F2-561FB2BA22CE}" type="pres">
      <dgm:prSet presAssocID="{243F32EB-0712-442E-9FB2-5CDCE1629C08}" presName="bgRect" presStyleLbl="bgShp" presStyleIdx="0" presStyleCnt="2"/>
      <dgm:spPr/>
    </dgm:pt>
    <dgm:pt modelId="{7945D3BB-537C-439C-8001-1CFF40EF00D0}" type="pres">
      <dgm:prSet presAssocID="{243F32EB-0712-442E-9FB2-5CDCE1629C08}"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Email"/>
        </a:ext>
      </dgm:extLst>
    </dgm:pt>
    <dgm:pt modelId="{AE11C001-32CB-4CBC-9A7B-79B36472FF88}" type="pres">
      <dgm:prSet presAssocID="{243F32EB-0712-442E-9FB2-5CDCE1629C08}" presName="spaceRect" presStyleCnt="0"/>
      <dgm:spPr/>
    </dgm:pt>
    <dgm:pt modelId="{AEE8C8F0-6ACF-4A28-A1CD-0F45B625F1E5}" type="pres">
      <dgm:prSet presAssocID="{243F32EB-0712-442E-9FB2-5CDCE1629C08}" presName="parTx" presStyleLbl="revTx" presStyleIdx="0" presStyleCnt="4">
        <dgm:presLayoutVars>
          <dgm:chMax val="0"/>
          <dgm:chPref val="0"/>
        </dgm:presLayoutVars>
      </dgm:prSet>
      <dgm:spPr/>
    </dgm:pt>
    <dgm:pt modelId="{18472048-FAC0-45E4-80C2-10CAA1BA90A9}" type="pres">
      <dgm:prSet presAssocID="{243F32EB-0712-442E-9FB2-5CDCE1629C08}" presName="desTx" presStyleLbl="revTx" presStyleIdx="1" presStyleCnt="4">
        <dgm:presLayoutVars/>
      </dgm:prSet>
      <dgm:spPr/>
    </dgm:pt>
    <dgm:pt modelId="{9D002AB6-FE93-4953-85A9-1AE33185C483}" type="pres">
      <dgm:prSet presAssocID="{95D1E797-71B3-4DAD-BDC9-C0002CFE1259}" presName="sibTrans" presStyleCnt="0"/>
      <dgm:spPr/>
    </dgm:pt>
    <dgm:pt modelId="{3398F767-68B4-4C89-A0AD-29BF112391C6}" type="pres">
      <dgm:prSet presAssocID="{05D20194-81FC-49CF-B2B3-A86CACFB0F99}" presName="compNode" presStyleCnt="0"/>
      <dgm:spPr/>
    </dgm:pt>
    <dgm:pt modelId="{9B6EC2D0-6764-4747-BE40-2F3917B4D64C}" type="pres">
      <dgm:prSet presAssocID="{05D20194-81FC-49CF-B2B3-A86CACFB0F99}" presName="bgRect" presStyleLbl="bgShp" presStyleIdx="1" presStyleCnt="2"/>
      <dgm:spPr/>
    </dgm:pt>
    <dgm:pt modelId="{D2C5DDBD-6430-443A-8CDA-4F5011E0EFE0}" type="pres">
      <dgm:prSet presAssocID="{05D20194-81FC-49CF-B2B3-A86CACFB0F99}"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port Balls"/>
        </a:ext>
      </dgm:extLst>
    </dgm:pt>
    <dgm:pt modelId="{FFC3AFD1-3E8A-4B4A-8F1E-B08D773E064C}" type="pres">
      <dgm:prSet presAssocID="{05D20194-81FC-49CF-B2B3-A86CACFB0F99}" presName="spaceRect" presStyleCnt="0"/>
      <dgm:spPr/>
    </dgm:pt>
    <dgm:pt modelId="{C02A097E-31BB-4029-9394-9EFE4FE91772}" type="pres">
      <dgm:prSet presAssocID="{05D20194-81FC-49CF-B2B3-A86CACFB0F99}" presName="parTx" presStyleLbl="revTx" presStyleIdx="2" presStyleCnt="4">
        <dgm:presLayoutVars>
          <dgm:chMax val="0"/>
          <dgm:chPref val="0"/>
        </dgm:presLayoutVars>
      </dgm:prSet>
      <dgm:spPr/>
    </dgm:pt>
    <dgm:pt modelId="{5BC934D3-D0FB-4BA3-AC46-976A2E9A8385}" type="pres">
      <dgm:prSet presAssocID="{05D20194-81FC-49CF-B2B3-A86CACFB0F99}" presName="desTx" presStyleLbl="revTx" presStyleIdx="3" presStyleCnt="4">
        <dgm:presLayoutVars/>
      </dgm:prSet>
      <dgm:spPr/>
    </dgm:pt>
  </dgm:ptLst>
  <dgm:cxnLst>
    <dgm:cxn modelId="{04AB5011-4505-8C47-B145-B397BB75A362}" type="presOf" srcId="{EDE8FD16-50A0-4DEB-BBDD-88E4F8526A67}" destId="{2F5FC618-B062-41AD-9132-FB44DDA27C52}" srcOrd="0" destOrd="0" presId="urn:microsoft.com/office/officeart/2018/2/layout/IconVerticalSolidList"/>
    <dgm:cxn modelId="{45E34A2A-9BFF-F242-A774-296EF42F508C}" type="presOf" srcId="{243F32EB-0712-442E-9FB2-5CDCE1629C08}" destId="{AEE8C8F0-6ACF-4A28-A1CD-0F45B625F1E5}" srcOrd="0" destOrd="0" presId="urn:microsoft.com/office/officeart/2018/2/layout/IconVerticalSolidList"/>
    <dgm:cxn modelId="{547AAF55-036B-4012-AC7F-E12BA9A8153E}" srcId="{EDE8FD16-50A0-4DEB-BBDD-88E4F8526A67}" destId="{05D20194-81FC-49CF-B2B3-A86CACFB0F99}" srcOrd="1" destOrd="0" parTransId="{786250A7-4BDF-45EB-A1D5-C27F37D5C954}" sibTransId="{21A03AE2-F822-4093-BD66-51B9E35988C4}"/>
    <dgm:cxn modelId="{6A04D693-2FC8-42A5-951C-E641FB81E5A6}" srcId="{243F32EB-0712-442E-9FB2-5CDCE1629C08}" destId="{C4BA417B-AABF-4354-82B2-A04320359A87}" srcOrd="0" destOrd="0" parTransId="{DD52E68C-7246-452F-A9E0-7E6675999422}" sibTransId="{CDD01A98-BF26-4907-AE6E-EF02044113D8}"/>
    <dgm:cxn modelId="{09EF3F9A-851B-4607-83D6-AF9B743F40E7}" srcId="{EDE8FD16-50A0-4DEB-BBDD-88E4F8526A67}" destId="{243F32EB-0712-442E-9FB2-5CDCE1629C08}" srcOrd="0" destOrd="0" parTransId="{DB4DA187-38AF-4779-9C59-5856B936FB01}" sibTransId="{95D1E797-71B3-4DAD-BDC9-C0002CFE1259}"/>
    <dgm:cxn modelId="{DE12829F-7E59-3943-879A-0C7143DB1EC5}" type="presOf" srcId="{C4BA417B-AABF-4354-82B2-A04320359A87}" destId="{18472048-FAC0-45E4-80C2-10CAA1BA90A9}" srcOrd="0" destOrd="0" presId="urn:microsoft.com/office/officeart/2018/2/layout/IconVerticalSolidList"/>
    <dgm:cxn modelId="{005E33A4-B0E4-074D-AAE7-33AF25E79578}" type="presOf" srcId="{05D20194-81FC-49CF-B2B3-A86CACFB0F99}" destId="{C02A097E-31BB-4029-9394-9EFE4FE91772}" srcOrd="0" destOrd="0" presId="urn:microsoft.com/office/officeart/2018/2/layout/IconVerticalSolidList"/>
    <dgm:cxn modelId="{48D7C6D8-BA6A-4CB4-BE41-38894A3284C3}" srcId="{05D20194-81FC-49CF-B2B3-A86CACFB0F99}" destId="{C2AE1934-D300-4F7B-B2BB-626AA27BEEF4}" srcOrd="0" destOrd="0" parTransId="{B3577BE3-5EE9-4376-97B5-406071E76F43}" sibTransId="{B656150F-D1A4-4530-ACC2-DCB1D0212C42}"/>
    <dgm:cxn modelId="{5A0B77D9-CD7F-3548-A553-7FA770C5BDAF}" type="presOf" srcId="{C2AE1934-D300-4F7B-B2BB-626AA27BEEF4}" destId="{5BC934D3-D0FB-4BA3-AC46-976A2E9A8385}" srcOrd="0" destOrd="0" presId="urn:microsoft.com/office/officeart/2018/2/layout/IconVerticalSolidList"/>
    <dgm:cxn modelId="{555D53B3-1F78-094A-A96E-DD8E69FC7E12}" type="presParOf" srcId="{2F5FC618-B062-41AD-9132-FB44DDA27C52}" destId="{C0BDF974-2CD6-4DE4-A89C-9820FCF39786}" srcOrd="0" destOrd="0" presId="urn:microsoft.com/office/officeart/2018/2/layout/IconVerticalSolidList"/>
    <dgm:cxn modelId="{D507E859-6E95-F848-9ABD-C60DF4E444A7}" type="presParOf" srcId="{C0BDF974-2CD6-4DE4-A89C-9820FCF39786}" destId="{884B73E4-9166-4AC2-98F2-561FB2BA22CE}" srcOrd="0" destOrd="0" presId="urn:microsoft.com/office/officeart/2018/2/layout/IconVerticalSolidList"/>
    <dgm:cxn modelId="{9BD75D02-3EFD-1747-943C-3615560EB717}" type="presParOf" srcId="{C0BDF974-2CD6-4DE4-A89C-9820FCF39786}" destId="{7945D3BB-537C-439C-8001-1CFF40EF00D0}" srcOrd="1" destOrd="0" presId="urn:microsoft.com/office/officeart/2018/2/layout/IconVerticalSolidList"/>
    <dgm:cxn modelId="{BBD4EA3B-1201-6446-9D1F-AA22E9EBE1B0}" type="presParOf" srcId="{C0BDF974-2CD6-4DE4-A89C-9820FCF39786}" destId="{AE11C001-32CB-4CBC-9A7B-79B36472FF88}" srcOrd="2" destOrd="0" presId="urn:microsoft.com/office/officeart/2018/2/layout/IconVerticalSolidList"/>
    <dgm:cxn modelId="{873B1B1F-A89F-454E-BF98-5332768B123D}" type="presParOf" srcId="{C0BDF974-2CD6-4DE4-A89C-9820FCF39786}" destId="{AEE8C8F0-6ACF-4A28-A1CD-0F45B625F1E5}" srcOrd="3" destOrd="0" presId="urn:microsoft.com/office/officeart/2018/2/layout/IconVerticalSolidList"/>
    <dgm:cxn modelId="{DCF1C5E8-17D4-CD4E-BE90-A787ABCF98E4}" type="presParOf" srcId="{C0BDF974-2CD6-4DE4-A89C-9820FCF39786}" destId="{18472048-FAC0-45E4-80C2-10CAA1BA90A9}" srcOrd="4" destOrd="0" presId="urn:microsoft.com/office/officeart/2018/2/layout/IconVerticalSolidList"/>
    <dgm:cxn modelId="{8F1E055A-599D-6D4C-BA8D-8220CCD7942F}" type="presParOf" srcId="{2F5FC618-B062-41AD-9132-FB44DDA27C52}" destId="{9D002AB6-FE93-4953-85A9-1AE33185C483}" srcOrd="1" destOrd="0" presId="urn:microsoft.com/office/officeart/2018/2/layout/IconVerticalSolidList"/>
    <dgm:cxn modelId="{CC177D2C-B669-554D-99B9-EADAE059E92C}" type="presParOf" srcId="{2F5FC618-B062-41AD-9132-FB44DDA27C52}" destId="{3398F767-68B4-4C89-A0AD-29BF112391C6}" srcOrd="2" destOrd="0" presId="urn:microsoft.com/office/officeart/2018/2/layout/IconVerticalSolidList"/>
    <dgm:cxn modelId="{E3B2D5F5-EAC4-AC4C-98B0-FCBAA7DDAB42}" type="presParOf" srcId="{3398F767-68B4-4C89-A0AD-29BF112391C6}" destId="{9B6EC2D0-6764-4747-BE40-2F3917B4D64C}" srcOrd="0" destOrd="0" presId="urn:microsoft.com/office/officeart/2018/2/layout/IconVerticalSolidList"/>
    <dgm:cxn modelId="{CF6E0D7E-2C43-3943-ABC7-84C6F2C6D937}" type="presParOf" srcId="{3398F767-68B4-4C89-A0AD-29BF112391C6}" destId="{D2C5DDBD-6430-443A-8CDA-4F5011E0EFE0}" srcOrd="1" destOrd="0" presId="urn:microsoft.com/office/officeart/2018/2/layout/IconVerticalSolidList"/>
    <dgm:cxn modelId="{88087262-16D9-F047-9779-567021E20A3E}" type="presParOf" srcId="{3398F767-68B4-4C89-A0AD-29BF112391C6}" destId="{FFC3AFD1-3E8A-4B4A-8F1E-B08D773E064C}" srcOrd="2" destOrd="0" presId="urn:microsoft.com/office/officeart/2018/2/layout/IconVerticalSolidList"/>
    <dgm:cxn modelId="{BE351E12-23DE-0449-A235-A0DDB2594154}" type="presParOf" srcId="{3398F767-68B4-4C89-A0AD-29BF112391C6}" destId="{C02A097E-31BB-4029-9394-9EFE4FE91772}" srcOrd="3" destOrd="0" presId="urn:microsoft.com/office/officeart/2018/2/layout/IconVerticalSolidList"/>
    <dgm:cxn modelId="{10ECDB96-C3DB-C848-8C17-28C46F368AB1}" type="presParOf" srcId="{3398F767-68B4-4C89-A0AD-29BF112391C6}" destId="{5BC934D3-D0FB-4BA3-AC46-976A2E9A8385}"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BD379D9-6E38-487D-9D30-07BD06C900C9}" type="doc">
      <dgm:prSet loTypeId="urn:microsoft.com/office/officeart/2018/5/layout/IconCircle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A61FF056-C0EE-4C07-98A7-B9EE767B6CF4}">
      <dgm:prSet/>
      <dgm:spPr/>
      <dgm:t>
        <a:bodyPr/>
        <a:lstStyle/>
        <a:p>
          <a:pPr>
            <a:lnSpc>
              <a:spcPct val="100000"/>
            </a:lnSpc>
            <a:defRPr cap="all"/>
          </a:pPr>
          <a:r>
            <a:rPr lang="en-US"/>
            <a:t>Colin McDonald - TPG (Marketing &amp; Development)</a:t>
          </a:r>
        </a:p>
      </dgm:t>
    </dgm:pt>
    <dgm:pt modelId="{8BCD2FFC-C26F-4F7E-8F8F-5D909AE71910}" type="parTrans" cxnId="{9F96DDA1-5BF1-44FA-BDF3-E0CEEB699B29}">
      <dgm:prSet/>
      <dgm:spPr/>
      <dgm:t>
        <a:bodyPr/>
        <a:lstStyle/>
        <a:p>
          <a:endParaRPr lang="en-US"/>
        </a:p>
      </dgm:t>
    </dgm:pt>
    <dgm:pt modelId="{CD5AF3D5-F848-44A8-AAF0-D5F9A3F98591}" type="sibTrans" cxnId="{9F96DDA1-5BF1-44FA-BDF3-E0CEEB699B29}">
      <dgm:prSet/>
      <dgm:spPr/>
      <dgm:t>
        <a:bodyPr/>
        <a:lstStyle/>
        <a:p>
          <a:endParaRPr lang="en-US"/>
        </a:p>
      </dgm:t>
    </dgm:pt>
    <dgm:pt modelId="{988A9D8D-BD3E-427A-A0D7-B7DA172A057C}">
      <dgm:prSet/>
      <dgm:spPr/>
      <dgm:t>
        <a:bodyPr/>
        <a:lstStyle/>
        <a:p>
          <a:pPr>
            <a:lnSpc>
              <a:spcPct val="100000"/>
            </a:lnSpc>
            <a:defRPr cap="all"/>
          </a:pPr>
          <a:r>
            <a:rPr lang="en-US">
              <a:solidFill>
                <a:schemeClr val="tx1"/>
              </a:solidFill>
            </a:rPr>
            <a:t>Barb Carroll - Music</a:t>
          </a:r>
        </a:p>
      </dgm:t>
    </dgm:pt>
    <dgm:pt modelId="{50A7F3F8-72CF-4C8C-9FB0-C7BB6112A804}" type="parTrans" cxnId="{8619365B-FD4A-45DF-887F-C2CCDF0E2629}">
      <dgm:prSet/>
      <dgm:spPr/>
      <dgm:t>
        <a:bodyPr/>
        <a:lstStyle/>
        <a:p>
          <a:endParaRPr lang="en-US"/>
        </a:p>
      </dgm:t>
    </dgm:pt>
    <dgm:pt modelId="{8D9AB98E-0FC2-4376-843E-1385ACE19D7E}" type="sibTrans" cxnId="{8619365B-FD4A-45DF-887F-C2CCDF0E2629}">
      <dgm:prSet/>
      <dgm:spPr/>
      <dgm:t>
        <a:bodyPr/>
        <a:lstStyle/>
        <a:p>
          <a:endParaRPr lang="en-US"/>
        </a:p>
      </dgm:t>
    </dgm:pt>
    <dgm:pt modelId="{AF5E3D62-487A-42DE-A2F6-9AEB6ED29F83}">
      <dgm:prSet/>
      <dgm:spPr/>
      <dgm:t>
        <a:bodyPr/>
        <a:lstStyle/>
        <a:p>
          <a:pPr>
            <a:lnSpc>
              <a:spcPct val="100000"/>
            </a:lnSpc>
          </a:pPr>
          <a:r>
            <a:rPr lang="en-US">
              <a:solidFill>
                <a:schemeClr val="tx2"/>
              </a:solidFill>
            </a:rPr>
            <a:t>Jeanie Farley – Business Manager</a:t>
          </a:r>
          <a:endParaRPr lang="en-US" strike="sngStrike"/>
        </a:p>
      </dgm:t>
    </dgm:pt>
    <dgm:pt modelId="{17799491-7EA7-410F-A5A3-F0991EEA2C80}" type="parTrans" cxnId="{4C7E0F04-EC62-46E5-888A-B308116795E7}">
      <dgm:prSet/>
      <dgm:spPr/>
      <dgm:t>
        <a:bodyPr/>
        <a:lstStyle/>
        <a:p>
          <a:endParaRPr lang="en-US"/>
        </a:p>
      </dgm:t>
    </dgm:pt>
    <dgm:pt modelId="{DF969ADC-DF0F-4BC2-AC95-6B1767F12565}" type="sibTrans" cxnId="{4C7E0F04-EC62-46E5-888A-B308116795E7}">
      <dgm:prSet/>
      <dgm:spPr/>
      <dgm:t>
        <a:bodyPr/>
        <a:lstStyle/>
        <a:p>
          <a:endParaRPr lang="en-US"/>
        </a:p>
      </dgm:t>
    </dgm:pt>
    <dgm:pt modelId="{05B2E170-7869-6548-BD56-4B3B7A33ED46}">
      <dgm:prSet/>
      <dgm:spPr/>
      <dgm:t>
        <a:bodyPr/>
        <a:lstStyle/>
        <a:p>
          <a:pPr>
            <a:lnSpc>
              <a:spcPct val="100000"/>
            </a:lnSpc>
            <a:defRPr cap="all"/>
          </a:pPr>
          <a:r>
            <a:rPr lang="en-US" b="0">
              <a:solidFill>
                <a:schemeClr val="tx1"/>
              </a:solidFill>
            </a:rPr>
            <a:t>Kassandra Mirosh – Student Government </a:t>
          </a:r>
        </a:p>
      </dgm:t>
    </dgm:pt>
    <dgm:pt modelId="{8CF1EC3F-3107-9E4F-9C31-FF6C65F5D9E3}" type="parTrans" cxnId="{10B47418-59C6-E344-A465-D4A32CD78DED}">
      <dgm:prSet/>
      <dgm:spPr/>
      <dgm:t>
        <a:bodyPr/>
        <a:lstStyle/>
        <a:p>
          <a:endParaRPr lang="en-US"/>
        </a:p>
      </dgm:t>
    </dgm:pt>
    <dgm:pt modelId="{3E32F56D-78FE-F346-9F56-AF503C7B3577}" type="sibTrans" cxnId="{10B47418-59C6-E344-A465-D4A32CD78DED}">
      <dgm:prSet/>
      <dgm:spPr/>
      <dgm:t>
        <a:bodyPr/>
        <a:lstStyle/>
        <a:p>
          <a:endParaRPr lang="en-US"/>
        </a:p>
      </dgm:t>
    </dgm:pt>
    <dgm:pt modelId="{8B91F442-C892-444B-99B9-46600DD924D5}">
      <dgm:prSet/>
      <dgm:spPr/>
      <dgm:t>
        <a:bodyPr/>
        <a:lstStyle/>
        <a:p>
          <a:pPr>
            <a:lnSpc>
              <a:spcPct val="100000"/>
            </a:lnSpc>
            <a:defRPr cap="all"/>
          </a:pPr>
          <a:r>
            <a:rPr lang="en-US">
              <a:solidFill>
                <a:schemeClr val="tx1"/>
              </a:solidFill>
            </a:rPr>
            <a:t>Rapi Sotoa – TPG/ASAA (Marketing, Social Media, Esports)</a:t>
          </a:r>
        </a:p>
        <a:p>
          <a:endParaRPr lang="en-US"/>
        </a:p>
      </dgm:t>
    </dgm:pt>
    <dgm:pt modelId="{E9969EAC-4145-7F4A-888A-A9CFC81C108D}" type="parTrans" cxnId="{0434B291-6C1F-5241-88B9-5437B96DC44F}">
      <dgm:prSet/>
      <dgm:spPr/>
      <dgm:t>
        <a:bodyPr/>
        <a:lstStyle/>
        <a:p>
          <a:endParaRPr lang="en-US"/>
        </a:p>
      </dgm:t>
    </dgm:pt>
    <dgm:pt modelId="{B8917631-096B-D643-BE90-49EC2169248E}" type="sibTrans" cxnId="{0434B291-6C1F-5241-88B9-5437B96DC44F}">
      <dgm:prSet/>
      <dgm:spPr/>
      <dgm:t>
        <a:bodyPr/>
        <a:lstStyle/>
        <a:p>
          <a:endParaRPr lang="en-US"/>
        </a:p>
      </dgm:t>
    </dgm:pt>
    <dgm:pt modelId="{4BEB432E-A2A2-4B35-9E56-870C489AC82A}" type="pres">
      <dgm:prSet presAssocID="{CBD379D9-6E38-487D-9D30-07BD06C900C9}" presName="root" presStyleCnt="0">
        <dgm:presLayoutVars>
          <dgm:dir/>
          <dgm:resizeHandles val="exact"/>
        </dgm:presLayoutVars>
      </dgm:prSet>
      <dgm:spPr/>
    </dgm:pt>
    <dgm:pt modelId="{AF4A3C55-375A-4673-B779-078DD2C37E8A}" type="pres">
      <dgm:prSet presAssocID="{A61FF056-C0EE-4C07-98A7-B9EE767B6CF4}" presName="compNode" presStyleCnt="0"/>
      <dgm:spPr/>
    </dgm:pt>
    <dgm:pt modelId="{2ADBCCA7-DD8A-4A18-A1B6-66541A6B452C}" type="pres">
      <dgm:prSet presAssocID="{A61FF056-C0EE-4C07-98A7-B9EE767B6CF4}" presName="iconBgRect" presStyleLbl="bgShp" presStyleIdx="0" presStyleCnt="5"/>
      <dgm:spPr/>
    </dgm:pt>
    <dgm:pt modelId="{EE409D01-2A12-4580-B5D8-5C3A8B164C2F}" type="pres">
      <dgm:prSet presAssocID="{A61FF056-C0EE-4C07-98A7-B9EE767B6CF4}"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Marketing"/>
        </a:ext>
      </dgm:extLst>
    </dgm:pt>
    <dgm:pt modelId="{51893C6B-428B-42B6-B97D-1B5B3647240B}" type="pres">
      <dgm:prSet presAssocID="{A61FF056-C0EE-4C07-98A7-B9EE767B6CF4}" presName="spaceRect" presStyleCnt="0"/>
      <dgm:spPr/>
    </dgm:pt>
    <dgm:pt modelId="{83F139F0-D98B-4BE0-878F-EFB785CABCE8}" type="pres">
      <dgm:prSet presAssocID="{A61FF056-C0EE-4C07-98A7-B9EE767B6CF4}" presName="textRect" presStyleLbl="revTx" presStyleIdx="0" presStyleCnt="5">
        <dgm:presLayoutVars>
          <dgm:chMax val="1"/>
          <dgm:chPref val="1"/>
        </dgm:presLayoutVars>
      </dgm:prSet>
      <dgm:spPr/>
    </dgm:pt>
    <dgm:pt modelId="{01BE6EAE-4803-436C-B47E-A0054D314179}" type="pres">
      <dgm:prSet presAssocID="{CD5AF3D5-F848-44A8-AAF0-D5F9A3F98591}" presName="sibTrans" presStyleCnt="0"/>
      <dgm:spPr/>
    </dgm:pt>
    <dgm:pt modelId="{2A339210-8F97-4BFD-847B-EED94CF62A39}" type="pres">
      <dgm:prSet presAssocID="{8B91F442-C892-444B-99B9-46600DD924D5}" presName="compNode" presStyleCnt="0"/>
      <dgm:spPr/>
    </dgm:pt>
    <dgm:pt modelId="{7685D992-B2DA-4EA4-AF9A-1FF1FF5B5DD2}" type="pres">
      <dgm:prSet presAssocID="{8B91F442-C892-444B-99B9-46600DD924D5}" presName="iconBgRect" presStyleLbl="bgShp" presStyleIdx="1" presStyleCnt="5"/>
      <dgm:spPr/>
    </dgm:pt>
    <dgm:pt modelId="{188E3EEE-8FD3-4D65-ACA5-BC0A19F44451}" type="pres">
      <dgm:prSet presAssocID="{8B91F442-C892-444B-99B9-46600DD924D5}"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12777EDB-00F0-4744-8737-2CE707F63D45}" type="pres">
      <dgm:prSet presAssocID="{8B91F442-C892-444B-99B9-46600DD924D5}" presName="spaceRect" presStyleCnt="0"/>
      <dgm:spPr/>
    </dgm:pt>
    <dgm:pt modelId="{C0B8606B-3C08-4953-A593-19F0BD67E16D}" type="pres">
      <dgm:prSet presAssocID="{8B91F442-C892-444B-99B9-46600DD924D5}" presName="textRect" presStyleLbl="revTx" presStyleIdx="1" presStyleCnt="5">
        <dgm:presLayoutVars>
          <dgm:chMax val="1"/>
          <dgm:chPref val="1"/>
        </dgm:presLayoutVars>
      </dgm:prSet>
      <dgm:spPr/>
    </dgm:pt>
    <dgm:pt modelId="{C13CFE9A-EE9A-4B3E-BD8C-D40BA00386CF}" type="pres">
      <dgm:prSet presAssocID="{B8917631-096B-D643-BE90-49EC2169248E}" presName="sibTrans" presStyleCnt="0"/>
      <dgm:spPr/>
    </dgm:pt>
    <dgm:pt modelId="{2B6AF94D-5500-4C61-BD07-E6ABDA85FB73}" type="pres">
      <dgm:prSet presAssocID="{988A9D8D-BD3E-427A-A0D7-B7DA172A057C}" presName="compNode" presStyleCnt="0"/>
      <dgm:spPr/>
    </dgm:pt>
    <dgm:pt modelId="{455E0BA1-FE90-4C11-9405-C9C33D570323}" type="pres">
      <dgm:prSet presAssocID="{988A9D8D-BD3E-427A-A0D7-B7DA172A057C}" presName="iconBgRect" presStyleLbl="bgShp" presStyleIdx="2" presStyleCnt="5"/>
      <dgm:spPr/>
    </dgm:pt>
    <dgm:pt modelId="{10E2A6C6-6916-4ED4-9FBD-F627905DA0AA}" type="pres">
      <dgm:prSet presAssocID="{988A9D8D-BD3E-427A-A0D7-B7DA172A057C}"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Music"/>
        </a:ext>
      </dgm:extLst>
    </dgm:pt>
    <dgm:pt modelId="{8EE7F668-547C-492C-990C-71575B513A30}" type="pres">
      <dgm:prSet presAssocID="{988A9D8D-BD3E-427A-A0D7-B7DA172A057C}" presName="spaceRect" presStyleCnt="0"/>
      <dgm:spPr/>
    </dgm:pt>
    <dgm:pt modelId="{9B21C1BE-E630-4283-9070-FFFDCE049AF4}" type="pres">
      <dgm:prSet presAssocID="{988A9D8D-BD3E-427A-A0D7-B7DA172A057C}" presName="textRect" presStyleLbl="revTx" presStyleIdx="2" presStyleCnt="5">
        <dgm:presLayoutVars>
          <dgm:chMax val="1"/>
          <dgm:chPref val="1"/>
        </dgm:presLayoutVars>
      </dgm:prSet>
      <dgm:spPr/>
    </dgm:pt>
    <dgm:pt modelId="{5B8B4FB3-CE61-431E-9884-D8A0298D7A07}" type="pres">
      <dgm:prSet presAssocID="{8D9AB98E-0FC2-4376-843E-1385ACE19D7E}" presName="sibTrans" presStyleCnt="0"/>
      <dgm:spPr/>
    </dgm:pt>
    <dgm:pt modelId="{8967D0B0-D229-4F1C-86BB-1402711F330F}" type="pres">
      <dgm:prSet presAssocID="{AF5E3D62-487A-42DE-A2F6-9AEB6ED29F83}" presName="compNode" presStyleCnt="0"/>
      <dgm:spPr/>
    </dgm:pt>
    <dgm:pt modelId="{C80284F1-B870-4039-8482-741E7A41F360}" type="pres">
      <dgm:prSet presAssocID="{AF5E3D62-487A-42DE-A2F6-9AEB6ED29F83}" presName="iconBgRect" presStyleLbl="bgShp" presStyleIdx="3" presStyleCnt="5"/>
      <dgm:spPr/>
    </dgm:pt>
    <dgm:pt modelId="{E7F1EACB-51A7-4E31-A683-2F9586DC21FB}" type="pres">
      <dgm:prSet presAssocID="{AF5E3D62-487A-42DE-A2F6-9AEB6ED29F83}"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nk"/>
        </a:ext>
      </dgm:extLst>
    </dgm:pt>
    <dgm:pt modelId="{97DE8118-4C1D-4854-9485-1146835641FD}" type="pres">
      <dgm:prSet presAssocID="{AF5E3D62-487A-42DE-A2F6-9AEB6ED29F83}" presName="spaceRect" presStyleCnt="0"/>
      <dgm:spPr/>
    </dgm:pt>
    <dgm:pt modelId="{427BE30D-E6E3-4FE4-924F-A2DCF45B38A2}" type="pres">
      <dgm:prSet presAssocID="{AF5E3D62-487A-42DE-A2F6-9AEB6ED29F83}" presName="textRect" presStyleLbl="revTx" presStyleIdx="3" presStyleCnt="5">
        <dgm:presLayoutVars>
          <dgm:chMax val="1"/>
          <dgm:chPref val="1"/>
        </dgm:presLayoutVars>
      </dgm:prSet>
      <dgm:spPr/>
    </dgm:pt>
    <dgm:pt modelId="{8099F268-F067-4A29-AF17-7BC52A506A84}" type="pres">
      <dgm:prSet presAssocID="{DF969ADC-DF0F-4BC2-AC95-6B1767F12565}" presName="sibTrans" presStyleCnt="0"/>
      <dgm:spPr/>
    </dgm:pt>
    <dgm:pt modelId="{AA5881A5-3CC7-4BC7-B56C-9C5710B2BF7E}" type="pres">
      <dgm:prSet presAssocID="{05B2E170-7869-6548-BD56-4B3B7A33ED46}" presName="compNode" presStyleCnt="0"/>
      <dgm:spPr/>
    </dgm:pt>
    <dgm:pt modelId="{081F2A0F-A5CC-4774-98DF-FE355F039418}" type="pres">
      <dgm:prSet presAssocID="{05B2E170-7869-6548-BD56-4B3B7A33ED46}" presName="iconBgRect" presStyleLbl="bgShp" presStyleIdx="4" presStyleCnt="5"/>
      <dgm:spPr/>
    </dgm:pt>
    <dgm:pt modelId="{E514D909-C633-4C6A-A4FE-5BF454B0E7AC}" type="pres">
      <dgm:prSet presAssocID="{05B2E170-7869-6548-BD56-4B3B7A33ED46}"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Customer Review"/>
        </a:ext>
      </dgm:extLst>
    </dgm:pt>
    <dgm:pt modelId="{6ED1B399-FBEF-41A6-AC45-87D4FD7E9A78}" type="pres">
      <dgm:prSet presAssocID="{05B2E170-7869-6548-BD56-4B3B7A33ED46}" presName="spaceRect" presStyleCnt="0"/>
      <dgm:spPr/>
    </dgm:pt>
    <dgm:pt modelId="{3F914888-2BBA-49BD-90EE-D102DDEC0CF4}" type="pres">
      <dgm:prSet presAssocID="{05B2E170-7869-6548-BD56-4B3B7A33ED46}" presName="textRect" presStyleLbl="revTx" presStyleIdx="4" presStyleCnt="5">
        <dgm:presLayoutVars>
          <dgm:chMax val="1"/>
          <dgm:chPref val="1"/>
        </dgm:presLayoutVars>
      </dgm:prSet>
      <dgm:spPr/>
    </dgm:pt>
  </dgm:ptLst>
  <dgm:cxnLst>
    <dgm:cxn modelId="{4C7E0F04-EC62-46E5-888A-B308116795E7}" srcId="{CBD379D9-6E38-487D-9D30-07BD06C900C9}" destId="{AF5E3D62-487A-42DE-A2F6-9AEB6ED29F83}" srcOrd="3" destOrd="0" parTransId="{17799491-7EA7-410F-A5A3-F0991EEA2C80}" sibTransId="{DF969ADC-DF0F-4BC2-AC95-6B1767F12565}"/>
    <dgm:cxn modelId="{10B47418-59C6-E344-A465-D4A32CD78DED}" srcId="{CBD379D9-6E38-487D-9D30-07BD06C900C9}" destId="{05B2E170-7869-6548-BD56-4B3B7A33ED46}" srcOrd="4" destOrd="0" parTransId="{8CF1EC3F-3107-9E4F-9C31-FF6C65F5D9E3}" sibTransId="{3E32F56D-78FE-F346-9F56-AF503C7B3577}"/>
    <dgm:cxn modelId="{8619365B-FD4A-45DF-887F-C2CCDF0E2629}" srcId="{CBD379D9-6E38-487D-9D30-07BD06C900C9}" destId="{988A9D8D-BD3E-427A-A0D7-B7DA172A057C}" srcOrd="2" destOrd="0" parTransId="{50A7F3F8-72CF-4C8C-9FB0-C7BB6112A804}" sibTransId="{8D9AB98E-0FC2-4376-843E-1385ACE19D7E}"/>
    <dgm:cxn modelId="{56C00E7D-3E62-1640-B8B5-F7A608D7F0CB}" type="presOf" srcId="{8B91F442-C892-444B-99B9-46600DD924D5}" destId="{C0B8606B-3C08-4953-A593-19F0BD67E16D}" srcOrd="0" destOrd="0" presId="urn:microsoft.com/office/officeart/2018/5/layout/IconCircleLabelList"/>
    <dgm:cxn modelId="{0434B291-6C1F-5241-88B9-5437B96DC44F}" srcId="{CBD379D9-6E38-487D-9D30-07BD06C900C9}" destId="{8B91F442-C892-444B-99B9-46600DD924D5}" srcOrd="1" destOrd="0" parTransId="{E9969EAC-4145-7F4A-888A-A9CFC81C108D}" sibTransId="{B8917631-096B-D643-BE90-49EC2169248E}"/>
    <dgm:cxn modelId="{9F96DDA1-5BF1-44FA-BDF3-E0CEEB699B29}" srcId="{CBD379D9-6E38-487D-9D30-07BD06C900C9}" destId="{A61FF056-C0EE-4C07-98A7-B9EE767B6CF4}" srcOrd="0" destOrd="0" parTransId="{8BCD2FFC-C26F-4F7E-8F8F-5D909AE71910}" sibTransId="{CD5AF3D5-F848-44A8-AAF0-D5F9A3F98591}"/>
    <dgm:cxn modelId="{8378D3B7-3CA8-E24B-899A-66D8ACAA58F5}" type="presOf" srcId="{988A9D8D-BD3E-427A-A0D7-B7DA172A057C}" destId="{9B21C1BE-E630-4283-9070-FFFDCE049AF4}" srcOrd="0" destOrd="0" presId="urn:microsoft.com/office/officeart/2018/5/layout/IconCircleLabelList"/>
    <dgm:cxn modelId="{D7D3FAD3-5DDE-3545-823D-F90C38CACEA4}" type="presOf" srcId="{05B2E170-7869-6548-BD56-4B3B7A33ED46}" destId="{3F914888-2BBA-49BD-90EE-D102DDEC0CF4}" srcOrd="0" destOrd="0" presId="urn:microsoft.com/office/officeart/2018/5/layout/IconCircleLabelList"/>
    <dgm:cxn modelId="{4AD80AE1-D940-1346-87D7-F86C2351E62E}" type="presOf" srcId="{CBD379D9-6E38-487D-9D30-07BD06C900C9}" destId="{4BEB432E-A2A2-4B35-9E56-870C489AC82A}" srcOrd="0" destOrd="0" presId="urn:microsoft.com/office/officeart/2018/5/layout/IconCircleLabelList"/>
    <dgm:cxn modelId="{566420E6-6424-FD44-89CB-3D4B92FC4141}" type="presOf" srcId="{A61FF056-C0EE-4C07-98A7-B9EE767B6CF4}" destId="{83F139F0-D98B-4BE0-878F-EFB785CABCE8}" srcOrd="0" destOrd="0" presId="urn:microsoft.com/office/officeart/2018/5/layout/IconCircleLabelList"/>
    <dgm:cxn modelId="{FDE270F8-9D97-824D-99E3-13318F807DE5}" type="presOf" srcId="{AF5E3D62-487A-42DE-A2F6-9AEB6ED29F83}" destId="{427BE30D-E6E3-4FE4-924F-A2DCF45B38A2}" srcOrd="0" destOrd="0" presId="urn:microsoft.com/office/officeart/2018/5/layout/IconCircleLabelList"/>
    <dgm:cxn modelId="{11F11A5E-CF7B-604E-8F90-E1A385C7BEF8}" type="presParOf" srcId="{4BEB432E-A2A2-4B35-9E56-870C489AC82A}" destId="{AF4A3C55-375A-4673-B779-078DD2C37E8A}" srcOrd="0" destOrd="0" presId="urn:microsoft.com/office/officeart/2018/5/layout/IconCircleLabelList"/>
    <dgm:cxn modelId="{026F6AF0-5254-5F4C-A795-E3FED3445C04}" type="presParOf" srcId="{AF4A3C55-375A-4673-B779-078DD2C37E8A}" destId="{2ADBCCA7-DD8A-4A18-A1B6-66541A6B452C}" srcOrd="0" destOrd="0" presId="urn:microsoft.com/office/officeart/2018/5/layout/IconCircleLabelList"/>
    <dgm:cxn modelId="{7603D736-0618-6E4C-8877-B58BA126C294}" type="presParOf" srcId="{AF4A3C55-375A-4673-B779-078DD2C37E8A}" destId="{EE409D01-2A12-4580-B5D8-5C3A8B164C2F}" srcOrd="1" destOrd="0" presId="urn:microsoft.com/office/officeart/2018/5/layout/IconCircleLabelList"/>
    <dgm:cxn modelId="{EB25DD32-D077-FE4F-9940-BDE104E13800}" type="presParOf" srcId="{AF4A3C55-375A-4673-B779-078DD2C37E8A}" destId="{51893C6B-428B-42B6-B97D-1B5B3647240B}" srcOrd="2" destOrd="0" presId="urn:microsoft.com/office/officeart/2018/5/layout/IconCircleLabelList"/>
    <dgm:cxn modelId="{0C127990-C430-8948-BB30-1B3649D80C00}" type="presParOf" srcId="{AF4A3C55-375A-4673-B779-078DD2C37E8A}" destId="{83F139F0-D98B-4BE0-878F-EFB785CABCE8}" srcOrd="3" destOrd="0" presId="urn:microsoft.com/office/officeart/2018/5/layout/IconCircleLabelList"/>
    <dgm:cxn modelId="{8E796D15-1011-B142-A14B-6D5FD78F17F8}" type="presParOf" srcId="{4BEB432E-A2A2-4B35-9E56-870C489AC82A}" destId="{01BE6EAE-4803-436C-B47E-A0054D314179}" srcOrd="1" destOrd="0" presId="urn:microsoft.com/office/officeart/2018/5/layout/IconCircleLabelList"/>
    <dgm:cxn modelId="{9A1DC0D0-624C-DC4D-9DB6-B545078110FD}" type="presParOf" srcId="{4BEB432E-A2A2-4B35-9E56-870C489AC82A}" destId="{2A339210-8F97-4BFD-847B-EED94CF62A39}" srcOrd="2" destOrd="0" presId="urn:microsoft.com/office/officeart/2018/5/layout/IconCircleLabelList"/>
    <dgm:cxn modelId="{0092293A-B5F0-BE4E-800F-CA37FFFDBDC4}" type="presParOf" srcId="{2A339210-8F97-4BFD-847B-EED94CF62A39}" destId="{7685D992-B2DA-4EA4-AF9A-1FF1FF5B5DD2}" srcOrd="0" destOrd="0" presId="urn:microsoft.com/office/officeart/2018/5/layout/IconCircleLabelList"/>
    <dgm:cxn modelId="{C100CD94-9D08-6447-B093-51F4F5A6320A}" type="presParOf" srcId="{2A339210-8F97-4BFD-847B-EED94CF62A39}" destId="{188E3EEE-8FD3-4D65-ACA5-BC0A19F44451}" srcOrd="1" destOrd="0" presId="urn:microsoft.com/office/officeart/2018/5/layout/IconCircleLabelList"/>
    <dgm:cxn modelId="{D36C07D7-3D54-6146-BD77-DBD01C38A535}" type="presParOf" srcId="{2A339210-8F97-4BFD-847B-EED94CF62A39}" destId="{12777EDB-00F0-4744-8737-2CE707F63D45}" srcOrd="2" destOrd="0" presId="urn:microsoft.com/office/officeart/2018/5/layout/IconCircleLabelList"/>
    <dgm:cxn modelId="{C03A2D52-A33D-9941-B167-F922D2A5A761}" type="presParOf" srcId="{2A339210-8F97-4BFD-847B-EED94CF62A39}" destId="{C0B8606B-3C08-4953-A593-19F0BD67E16D}" srcOrd="3" destOrd="0" presId="urn:microsoft.com/office/officeart/2018/5/layout/IconCircleLabelList"/>
    <dgm:cxn modelId="{8130863C-AA29-4E44-BB90-ACC2A3B3C7F5}" type="presParOf" srcId="{4BEB432E-A2A2-4B35-9E56-870C489AC82A}" destId="{C13CFE9A-EE9A-4B3E-BD8C-D40BA00386CF}" srcOrd="3" destOrd="0" presId="urn:microsoft.com/office/officeart/2018/5/layout/IconCircleLabelList"/>
    <dgm:cxn modelId="{4E05406E-D1A4-4940-91AF-1353ED5D2D7B}" type="presParOf" srcId="{4BEB432E-A2A2-4B35-9E56-870C489AC82A}" destId="{2B6AF94D-5500-4C61-BD07-E6ABDA85FB73}" srcOrd="4" destOrd="0" presId="urn:microsoft.com/office/officeart/2018/5/layout/IconCircleLabelList"/>
    <dgm:cxn modelId="{FB655EDD-10E5-3345-A467-0FCD63874219}" type="presParOf" srcId="{2B6AF94D-5500-4C61-BD07-E6ABDA85FB73}" destId="{455E0BA1-FE90-4C11-9405-C9C33D570323}" srcOrd="0" destOrd="0" presId="urn:microsoft.com/office/officeart/2018/5/layout/IconCircleLabelList"/>
    <dgm:cxn modelId="{D5B812D9-4693-0A4C-BBE6-C0C0EACA1ABE}" type="presParOf" srcId="{2B6AF94D-5500-4C61-BD07-E6ABDA85FB73}" destId="{10E2A6C6-6916-4ED4-9FBD-F627905DA0AA}" srcOrd="1" destOrd="0" presId="urn:microsoft.com/office/officeart/2018/5/layout/IconCircleLabelList"/>
    <dgm:cxn modelId="{82A30189-D5F9-8F41-BC9A-4F46F7ED3FE7}" type="presParOf" srcId="{2B6AF94D-5500-4C61-BD07-E6ABDA85FB73}" destId="{8EE7F668-547C-492C-990C-71575B513A30}" srcOrd="2" destOrd="0" presId="urn:microsoft.com/office/officeart/2018/5/layout/IconCircleLabelList"/>
    <dgm:cxn modelId="{CFDFF300-3317-E742-8775-71997AEF6407}" type="presParOf" srcId="{2B6AF94D-5500-4C61-BD07-E6ABDA85FB73}" destId="{9B21C1BE-E630-4283-9070-FFFDCE049AF4}" srcOrd="3" destOrd="0" presId="urn:microsoft.com/office/officeart/2018/5/layout/IconCircleLabelList"/>
    <dgm:cxn modelId="{7A861C6C-692E-3644-AE1C-C2735FE4D876}" type="presParOf" srcId="{4BEB432E-A2A2-4B35-9E56-870C489AC82A}" destId="{5B8B4FB3-CE61-431E-9884-D8A0298D7A07}" srcOrd="5" destOrd="0" presId="urn:microsoft.com/office/officeart/2018/5/layout/IconCircleLabelList"/>
    <dgm:cxn modelId="{66B5F9AD-DAF0-B045-8CE9-DE44F136B698}" type="presParOf" srcId="{4BEB432E-A2A2-4B35-9E56-870C489AC82A}" destId="{8967D0B0-D229-4F1C-86BB-1402711F330F}" srcOrd="6" destOrd="0" presId="urn:microsoft.com/office/officeart/2018/5/layout/IconCircleLabelList"/>
    <dgm:cxn modelId="{97369667-3681-1140-93E2-511DCAC386C9}" type="presParOf" srcId="{8967D0B0-D229-4F1C-86BB-1402711F330F}" destId="{C80284F1-B870-4039-8482-741E7A41F360}" srcOrd="0" destOrd="0" presId="urn:microsoft.com/office/officeart/2018/5/layout/IconCircleLabelList"/>
    <dgm:cxn modelId="{456A50C9-088B-E04B-A26A-28AB1E8B6FAA}" type="presParOf" srcId="{8967D0B0-D229-4F1C-86BB-1402711F330F}" destId="{E7F1EACB-51A7-4E31-A683-2F9586DC21FB}" srcOrd="1" destOrd="0" presId="urn:microsoft.com/office/officeart/2018/5/layout/IconCircleLabelList"/>
    <dgm:cxn modelId="{7FB94CB9-293E-7F44-A5C6-A77F5D265F6A}" type="presParOf" srcId="{8967D0B0-D229-4F1C-86BB-1402711F330F}" destId="{97DE8118-4C1D-4854-9485-1146835641FD}" srcOrd="2" destOrd="0" presId="urn:microsoft.com/office/officeart/2018/5/layout/IconCircleLabelList"/>
    <dgm:cxn modelId="{BD743EAB-2678-F148-846A-ABFFC4584630}" type="presParOf" srcId="{8967D0B0-D229-4F1C-86BB-1402711F330F}" destId="{427BE30D-E6E3-4FE4-924F-A2DCF45B38A2}" srcOrd="3" destOrd="0" presId="urn:microsoft.com/office/officeart/2018/5/layout/IconCircleLabelList"/>
    <dgm:cxn modelId="{6C50D943-D448-684F-81FF-E138D4F07168}" type="presParOf" srcId="{4BEB432E-A2A2-4B35-9E56-870C489AC82A}" destId="{8099F268-F067-4A29-AF17-7BC52A506A84}" srcOrd="7" destOrd="0" presId="urn:microsoft.com/office/officeart/2018/5/layout/IconCircleLabelList"/>
    <dgm:cxn modelId="{3F455ECD-B744-3F4A-A168-CEF46FA5082D}" type="presParOf" srcId="{4BEB432E-A2A2-4B35-9E56-870C489AC82A}" destId="{AA5881A5-3CC7-4BC7-B56C-9C5710B2BF7E}" srcOrd="8" destOrd="0" presId="urn:microsoft.com/office/officeart/2018/5/layout/IconCircleLabelList"/>
    <dgm:cxn modelId="{22EACE64-4FF6-9346-821F-B1D789B722B8}" type="presParOf" srcId="{AA5881A5-3CC7-4BC7-B56C-9C5710B2BF7E}" destId="{081F2A0F-A5CC-4774-98DF-FE355F039418}" srcOrd="0" destOrd="0" presId="urn:microsoft.com/office/officeart/2018/5/layout/IconCircleLabelList"/>
    <dgm:cxn modelId="{875D362B-9171-B64C-83BE-6E5A0804D1C2}" type="presParOf" srcId="{AA5881A5-3CC7-4BC7-B56C-9C5710B2BF7E}" destId="{E514D909-C633-4C6A-A4FE-5BF454B0E7AC}" srcOrd="1" destOrd="0" presId="urn:microsoft.com/office/officeart/2018/5/layout/IconCircleLabelList"/>
    <dgm:cxn modelId="{EF643C9F-78E3-6748-98F8-E4FC370E5903}" type="presParOf" srcId="{AA5881A5-3CC7-4BC7-B56C-9C5710B2BF7E}" destId="{6ED1B399-FBEF-41A6-AC45-87D4FD7E9A78}" srcOrd="2" destOrd="0" presId="urn:microsoft.com/office/officeart/2018/5/layout/IconCircleLabelList"/>
    <dgm:cxn modelId="{A27116A6-04DA-2040-B309-BD5D295B2319}" type="presParOf" srcId="{AA5881A5-3CC7-4BC7-B56C-9C5710B2BF7E}" destId="{3F914888-2BBA-49BD-90EE-D102DDEC0CF4}"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4B73E4-9166-4AC2-98F2-561FB2BA22CE}">
      <dsp:nvSpPr>
        <dsp:cNvPr id="0" name=""/>
        <dsp:cNvSpPr/>
      </dsp:nvSpPr>
      <dsp:spPr>
        <a:xfrm>
          <a:off x="0" y="710968"/>
          <a:ext cx="10515600" cy="130470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945D3BB-537C-439C-8001-1CFF40EF00D0}">
      <dsp:nvSpPr>
        <dsp:cNvPr id="0" name=""/>
        <dsp:cNvSpPr/>
      </dsp:nvSpPr>
      <dsp:spPr>
        <a:xfrm>
          <a:off x="394673" y="1004527"/>
          <a:ext cx="717587" cy="71758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EE8C8F0-6ACF-4A28-A1CD-0F45B625F1E5}">
      <dsp:nvSpPr>
        <dsp:cNvPr id="0" name=""/>
        <dsp:cNvSpPr/>
      </dsp:nvSpPr>
      <dsp:spPr>
        <a:xfrm>
          <a:off x="1506934" y="710968"/>
          <a:ext cx="4732020" cy="13047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081" tIns="138081" rIns="138081" bIns="138081" numCol="1" spcCol="1270" anchor="ctr" anchorCtr="0">
          <a:noAutofit/>
        </a:bodyPr>
        <a:lstStyle/>
        <a:p>
          <a:pPr marL="0" lvl="0" indent="0" algn="l" defTabSz="800100">
            <a:lnSpc>
              <a:spcPct val="100000"/>
            </a:lnSpc>
            <a:spcBef>
              <a:spcPct val="0"/>
            </a:spcBef>
            <a:spcAft>
              <a:spcPct val="35000"/>
            </a:spcAft>
            <a:buNone/>
          </a:pPr>
          <a:r>
            <a:rPr lang="en-US" sz="1800" kern="1200">
              <a:hlinkClick xmlns:r="http://schemas.openxmlformats.org/officeDocument/2006/relationships" r:id="rId2"/>
            </a:rPr>
            <a:t>billy@asaa.org</a:t>
          </a:r>
          <a:endParaRPr lang="en-US" sz="1800" kern="1200"/>
        </a:p>
        <a:p>
          <a:pPr marL="0" lvl="0" indent="0" algn="l" defTabSz="800100">
            <a:lnSpc>
              <a:spcPct val="100000"/>
            </a:lnSpc>
            <a:spcBef>
              <a:spcPct val="0"/>
            </a:spcBef>
            <a:spcAft>
              <a:spcPct val="35000"/>
            </a:spcAft>
            <a:buNone/>
          </a:pPr>
          <a:r>
            <a:rPr lang="en-US" sz="1800" kern="1200"/>
            <a:t>907-545-4054</a:t>
          </a:r>
        </a:p>
      </dsp:txBody>
      <dsp:txXfrm>
        <a:off x="1506934" y="710968"/>
        <a:ext cx="4732020" cy="1304705"/>
      </dsp:txXfrm>
    </dsp:sp>
    <dsp:sp modelId="{18472048-FAC0-45E4-80C2-10CAA1BA90A9}">
      <dsp:nvSpPr>
        <dsp:cNvPr id="0" name=""/>
        <dsp:cNvSpPr/>
      </dsp:nvSpPr>
      <dsp:spPr>
        <a:xfrm>
          <a:off x="6238954" y="710968"/>
          <a:ext cx="4275172" cy="13047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081" tIns="138081" rIns="138081" bIns="138081" numCol="1" spcCol="1270" anchor="ctr" anchorCtr="0">
          <a:noAutofit/>
        </a:bodyPr>
        <a:lstStyle/>
        <a:p>
          <a:pPr marL="0" lvl="0" indent="0" algn="l" defTabSz="488950">
            <a:lnSpc>
              <a:spcPct val="100000"/>
            </a:lnSpc>
            <a:spcBef>
              <a:spcPct val="0"/>
            </a:spcBef>
            <a:spcAft>
              <a:spcPct val="35000"/>
            </a:spcAft>
            <a:buNone/>
          </a:pPr>
          <a:r>
            <a:rPr lang="en-US" sz="1100" b="0" i="0" u="none" kern="1200"/>
            <a:t>responsible for ASAA operations, staff, finances, </a:t>
          </a:r>
          <a:r>
            <a:rPr lang="en-US" sz="1100" b="1" i="0" u="none" kern="1200"/>
            <a:t>eligibility, waivers</a:t>
          </a:r>
          <a:r>
            <a:rPr lang="en-US" sz="1100" b="0" i="0" u="none" kern="1200"/>
            <a:t>, and ASAA board relations. He is Alaska’s representative on the National Federation Council and currently is on the </a:t>
          </a:r>
          <a:r>
            <a:rPr lang="en-US" sz="1100" b="0" i="0" u="none" kern="1200">
              <a:solidFill>
                <a:schemeClr val="tx1"/>
              </a:solidFill>
            </a:rPr>
            <a:t>NFHS Board of Directors</a:t>
          </a:r>
          <a:r>
            <a:rPr lang="en-US" sz="1100" b="0" i="0" u="none" kern="1200"/>
            <a:t>. Additionally, Billy serves on the ASAA Sports Medicine Advisory Committee.</a:t>
          </a:r>
          <a:endParaRPr lang="en-US" sz="1100" kern="1200"/>
        </a:p>
      </dsp:txBody>
      <dsp:txXfrm>
        <a:off x="6238954" y="710968"/>
        <a:ext cx="4275172" cy="1304705"/>
      </dsp:txXfrm>
    </dsp:sp>
    <dsp:sp modelId="{9B6EC2D0-6764-4747-BE40-2F3917B4D64C}">
      <dsp:nvSpPr>
        <dsp:cNvPr id="0" name=""/>
        <dsp:cNvSpPr/>
      </dsp:nvSpPr>
      <dsp:spPr>
        <a:xfrm>
          <a:off x="0" y="2341850"/>
          <a:ext cx="10515600" cy="130470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2C5DDBD-6430-443A-8CDA-4F5011E0EFE0}">
      <dsp:nvSpPr>
        <dsp:cNvPr id="0" name=""/>
        <dsp:cNvSpPr/>
      </dsp:nvSpPr>
      <dsp:spPr>
        <a:xfrm>
          <a:off x="394673" y="2635408"/>
          <a:ext cx="717587" cy="71758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02A097E-31BB-4029-9394-9EFE4FE91772}">
      <dsp:nvSpPr>
        <dsp:cNvPr id="0" name=""/>
        <dsp:cNvSpPr/>
      </dsp:nvSpPr>
      <dsp:spPr>
        <a:xfrm>
          <a:off x="1506934" y="2341850"/>
          <a:ext cx="4732020" cy="13047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081" tIns="138081" rIns="138081" bIns="138081" numCol="1" spcCol="1270" anchor="ctr" anchorCtr="0">
          <a:noAutofit/>
        </a:bodyPr>
        <a:lstStyle/>
        <a:p>
          <a:pPr marL="0" lvl="0" indent="0" algn="l" defTabSz="800100">
            <a:lnSpc>
              <a:spcPct val="100000"/>
            </a:lnSpc>
            <a:spcBef>
              <a:spcPct val="0"/>
            </a:spcBef>
            <a:spcAft>
              <a:spcPct val="35000"/>
            </a:spcAft>
            <a:buNone/>
          </a:pPr>
          <a:r>
            <a:rPr lang="en-US" sz="1800" kern="1200">
              <a:hlinkClick xmlns:r="http://schemas.openxmlformats.org/officeDocument/2006/relationships" r:id="rId4"/>
            </a:rPr>
            <a:t>sandi@asaa.org</a:t>
          </a:r>
          <a:endParaRPr lang="en-US" sz="1800" kern="1200"/>
        </a:p>
        <a:p>
          <a:pPr marL="0" lvl="0" indent="0" algn="l" defTabSz="800100">
            <a:lnSpc>
              <a:spcPct val="100000"/>
            </a:lnSpc>
            <a:spcBef>
              <a:spcPct val="0"/>
            </a:spcBef>
            <a:spcAft>
              <a:spcPct val="35000"/>
            </a:spcAft>
            <a:buNone/>
          </a:pPr>
          <a:r>
            <a:rPr lang="en-US" sz="1800" kern="1200"/>
            <a:t>907-723-3421</a:t>
          </a:r>
        </a:p>
        <a:p>
          <a:pPr marL="0" lvl="0" indent="0" algn="l" defTabSz="800100">
            <a:spcBef>
              <a:spcPct val="0"/>
            </a:spcBef>
            <a:spcAft>
              <a:spcPct val="35000"/>
            </a:spcAft>
            <a:buNone/>
          </a:pPr>
          <a:endParaRPr lang="en-US" sz="1800" b="1" kern="1200"/>
        </a:p>
      </dsp:txBody>
      <dsp:txXfrm>
        <a:off x="1506934" y="2341850"/>
        <a:ext cx="4732020" cy="1304705"/>
      </dsp:txXfrm>
    </dsp:sp>
    <dsp:sp modelId="{5BC934D3-D0FB-4BA3-AC46-976A2E9A8385}">
      <dsp:nvSpPr>
        <dsp:cNvPr id="0" name=""/>
        <dsp:cNvSpPr/>
      </dsp:nvSpPr>
      <dsp:spPr>
        <a:xfrm>
          <a:off x="6238954" y="2341850"/>
          <a:ext cx="4275172" cy="13047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081" tIns="138081" rIns="138081" bIns="138081" numCol="1" spcCol="1270" anchor="ctr" anchorCtr="0">
          <a:noAutofit/>
        </a:bodyPr>
        <a:lstStyle/>
        <a:p>
          <a:pPr marL="0" lvl="0" indent="0" algn="l" defTabSz="488950">
            <a:lnSpc>
              <a:spcPct val="100000"/>
            </a:lnSpc>
            <a:spcBef>
              <a:spcPct val="0"/>
            </a:spcBef>
            <a:spcAft>
              <a:spcPct val="35000"/>
            </a:spcAft>
            <a:buNone/>
          </a:pPr>
          <a:r>
            <a:rPr lang="en-US" sz="1100" b="0" i="0" u="none" kern="1200"/>
            <a:t>responsible for historical data, Alaska High School Hall of Fame, awards and serves on the Sports Medicine Advisory Committee. </a:t>
          </a:r>
          <a:r>
            <a:rPr lang="en-US" sz="1100" b="1" i="0" u="none" kern="1200"/>
            <a:t>She also provides support for the School Activities Reporting System (SARS) </a:t>
          </a:r>
          <a:r>
            <a:rPr lang="en-US" sz="1100" b="0" i="0" u="none" kern="1200"/>
            <a:t>She is the NIAAA Liaison and also coordinates </a:t>
          </a:r>
          <a:r>
            <a:rPr lang="en-US" sz="1100" b="1" i="0" u="none" kern="1200"/>
            <a:t>Tennis, 3A/4A Volleyball</a:t>
          </a:r>
          <a:r>
            <a:rPr lang="en-US" sz="1100" b="1" i="0" u="none" kern="1200">
              <a:solidFill>
                <a:schemeClr val="tx1"/>
              </a:solidFill>
            </a:rPr>
            <a:t>, Mix Six/2A Volleyball, Nordic Ski,</a:t>
          </a:r>
          <a:r>
            <a:rPr lang="en-US" sz="1100" b="1" i="0" u="none" kern="1200"/>
            <a:t> Cheer, Soccer and Softball. </a:t>
          </a:r>
          <a:r>
            <a:rPr lang="en-US" sz="1100" b="1" i="0" u="none" kern="1200">
              <a:solidFill>
                <a:schemeClr val="tx1"/>
              </a:solidFill>
            </a:rPr>
            <a:t>Sandi also coordinates ASAA trainings for coaches and admin.</a:t>
          </a:r>
          <a:endParaRPr lang="en-US" sz="1100" kern="1200">
            <a:solidFill>
              <a:schemeClr val="tx1"/>
            </a:solidFill>
          </a:endParaRPr>
        </a:p>
      </dsp:txBody>
      <dsp:txXfrm>
        <a:off x="6238954" y="2341850"/>
        <a:ext cx="4275172" cy="13047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DBCCA7-DD8A-4A18-A1B6-66541A6B452C}">
      <dsp:nvSpPr>
        <dsp:cNvPr id="0" name=""/>
        <dsp:cNvSpPr/>
      </dsp:nvSpPr>
      <dsp:spPr>
        <a:xfrm>
          <a:off x="474228" y="1187711"/>
          <a:ext cx="1098000" cy="109800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E409D01-2A12-4580-B5D8-5C3A8B164C2F}">
      <dsp:nvSpPr>
        <dsp:cNvPr id="0" name=""/>
        <dsp:cNvSpPr/>
      </dsp:nvSpPr>
      <dsp:spPr>
        <a:xfrm>
          <a:off x="708228" y="1421711"/>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3F139F0-D98B-4BE0-878F-EFB785CABCE8}">
      <dsp:nvSpPr>
        <dsp:cNvPr id="0" name=""/>
        <dsp:cNvSpPr/>
      </dsp:nvSpPr>
      <dsp:spPr>
        <a:xfrm>
          <a:off x="123228" y="2627711"/>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t>Colin McDonald - TPG (Marketing &amp; Development)</a:t>
          </a:r>
        </a:p>
      </dsp:txBody>
      <dsp:txXfrm>
        <a:off x="123228" y="2627711"/>
        <a:ext cx="1800000" cy="720000"/>
      </dsp:txXfrm>
    </dsp:sp>
    <dsp:sp modelId="{7685D992-B2DA-4EA4-AF9A-1FF1FF5B5DD2}">
      <dsp:nvSpPr>
        <dsp:cNvPr id="0" name=""/>
        <dsp:cNvSpPr/>
      </dsp:nvSpPr>
      <dsp:spPr>
        <a:xfrm>
          <a:off x="2589228" y="1187711"/>
          <a:ext cx="1098000" cy="1098000"/>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8E3EEE-8FD3-4D65-ACA5-BC0A19F44451}">
      <dsp:nvSpPr>
        <dsp:cNvPr id="0" name=""/>
        <dsp:cNvSpPr/>
      </dsp:nvSpPr>
      <dsp:spPr>
        <a:xfrm>
          <a:off x="2823228" y="1421711"/>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0B8606B-3C08-4953-A593-19F0BD67E16D}">
      <dsp:nvSpPr>
        <dsp:cNvPr id="0" name=""/>
        <dsp:cNvSpPr/>
      </dsp:nvSpPr>
      <dsp:spPr>
        <a:xfrm>
          <a:off x="2238228" y="2627711"/>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solidFill>
                <a:schemeClr val="tx1"/>
              </a:solidFill>
            </a:rPr>
            <a:t>Rapi Sotoa – TPG/ASAA (Marketing, Social Media, Esports)</a:t>
          </a:r>
        </a:p>
        <a:p>
          <a:pPr marL="0" lvl="0" indent="0" algn="ctr" defTabSz="488950">
            <a:spcBef>
              <a:spcPct val="0"/>
            </a:spcBef>
            <a:spcAft>
              <a:spcPct val="35000"/>
            </a:spcAft>
            <a:buNone/>
          </a:pPr>
          <a:endParaRPr lang="en-US" sz="1100" kern="1200"/>
        </a:p>
      </dsp:txBody>
      <dsp:txXfrm>
        <a:off x="2238228" y="2627711"/>
        <a:ext cx="1800000" cy="720000"/>
      </dsp:txXfrm>
    </dsp:sp>
    <dsp:sp modelId="{455E0BA1-FE90-4C11-9405-C9C33D570323}">
      <dsp:nvSpPr>
        <dsp:cNvPr id="0" name=""/>
        <dsp:cNvSpPr/>
      </dsp:nvSpPr>
      <dsp:spPr>
        <a:xfrm>
          <a:off x="4704228" y="1187711"/>
          <a:ext cx="1098000" cy="1098000"/>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0E2A6C6-6916-4ED4-9FBD-F627905DA0AA}">
      <dsp:nvSpPr>
        <dsp:cNvPr id="0" name=""/>
        <dsp:cNvSpPr/>
      </dsp:nvSpPr>
      <dsp:spPr>
        <a:xfrm>
          <a:off x="4938228" y="1421711"/>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B21C1BE-E630-4283-9070-FFFDCE049AF4}">
      <dsp:nvSpPr>
        <dsp:cNvPr id="0" name=""/>
        <dsp:cNvSpPr/>
      </dsp:nvSpPr>
      <dsp:spPr>
        <a:xfrm>
          <a:off x="4353228" y="2627711"/>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solidFill>
                <a:schemeClr val="tx1"/>
              </a:solidFill>
            </a:rPr>
            <a:t>Barb Carroll - Music</a:t>
          </a:r>
        </a:p>
      </dsp:txBody>
      <dsp:txXfrm>
        <a:off x="4353228" y="2627711"/>
        <a:ext cx="1800000" cy="720000"/>
      </dsp:txXfrm>
    </dsp:sp>
    <dsp:sp modelId="{C80284F1-B870-4039-8482-741E7A41F360}">
      <dsp:nvSpPr>
        <dsp:cNvPr id="0" name=""/>
        <dsp:cNvSpPr/>
      </dsp:nvSpPr>
      <dsp:spPr>
        <a:xfrm>
          <a:off x="6819228" y="1187711"/>
          <a:ext cx="1098000" cy="1098000"/>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7F1EACB-51A7-4E31-A683-2F9586DC21FB}">
      <dsp:nvSpPr>
        <dsp:cNvPr id="0" name=""/>
        <dsp:cNvSpPr/>
      </dsp:nvSpPr>
      <dsp:spPr>
        <a:xfrm>
          <a:off x="7053228" y="1421711"/>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27BE30D-E6E3-4FE4-924F-A2DCF45B38A2}">
      <dsp:nvSpPr>
        <dsp:cNvPr id="0" name=""/>
        <dsp:cNvSpPr/>
      </dsp:nvSpPr>
      <dsp:spPr>
        <a:xfrm>
          <a:off x="6468228" y="2627711"/>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solidFill>
                <a:schemeClr val="tx2"/>
              </a:solidFill>
            </a:rPr>
            <a:t>Jeanie Farley – Business Manager</a:t>
          </a:r>
          <a:endParaRPr lang="en-US" sz="1100" strike="sngStrike" kern="1200"/>
        </a:p>
      </dsp:txBody>
      <dsp:txXfrm>
        <a:off x="6468228" y="2627711"/>
        <a:ext cx="1800000" cy="720000"/>
      </dsp:txXfrm>
    </dsp:sp>
    <dsp:sp modelId="{081F2A0F-A5CC-4774-98DF-FE355F039418}">
      <dsp:nvSpPr>
        <dsp:cNvPr id="0" name=""/>
        <dsp:cNvSpPr/>
      </dsp:nvSpPr>
      <dsp:spPr>
        <a:xfrm>
          <a:off x="8934228" y="1187711"/>
          <a:ext cx="1098000" cy="1098000"/>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514D909-C633-4C6A-A4FE-5BF454B0E7AC}">
      <dsp:nvSpPr>
        <dsp:cNvPr id="0" name=""/>
        <dsp:cNvSpPr/>
      </dsp:nvSpPr>
      <dsp:spPr>
        <a:xfrm>
          <a:off x="9168228" y="1421711"/>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F914888-2BBA-49BD-90EE-D102DDEC0CF4}">
      <dsp:nvSpPr>
        <dsp:cNvPr id="0" name=""/>
        <dsp:cNvSpPr/>
      </dsp:nvSpPr>
      <dsp:spPr>
        <a:xfrm>
          <a:off x="8583228" y="2627711"/>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b="0" kern="1200">
              <a:solidFill>
                <a:schemeClr val="tx1"/>
              </a:solidFill>
            </a:rPr>
            <a:t>Kassandra Mirosh – Student Government </a:t>
          </a:r>
        </a:p>
      </dsp:txBody>
      <dsp:txXfrm>
        <a:off x="8583228" y="2627711"/>
        <a:ext cx="1800000" cy="72000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E00E30-3AB0-7E44-9BD4-6172C06CE320}" type="datetimeFigureOut">
              <a:rPr lang="en-US" smtClean="0"/>
              <a:t>8/4/2026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4EF094-EC0A-BC4C-A9BD-4A50AFC3A212}" type="slidenum">
              <a:rPr lang="en-US" smtClean="0"/>
              <a:t>‹#›</a:t>
            </a:fld>
            <a:endParaRPr lang="en-US"/>
          </a:p>
        </p:txBody>
      </p:sp>
    </p:spTree>
    <p:extLst>
      <p:ext uri="{BB962C8B-B14F-4D97-AF65-F5344CB8AC3E}">
        <p14:creationId xmlns:p14="http://schemas.microsoft.com/office/powerpoint/2010/main" val="25650290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02AC24A9-CCB6-4F8D-B8DB-C2F3692CFA5A}" type="datetimeFigureOut">
              <a:rPr lang="en-US" smtClean="0"/>
              <a:t>8/4/2026</a:t>
            </a:fld>
            <a:endParaRPr lang="en-US"/>
          </a:p>
        </p:txBody>
      </p:sp>
      <p:sp>
        <p:nvSpPr>
          <p:cNvPr id="5" name="Footer Placeholder 4"/>
          <p:cNvSpPr>
            <a:spLocks noGrp="1"/>
          </p:cNvSpPr>
          <p:nvPr>
            <p:ph type="ftr" sz="quarter" idx="11"/>
          </p:nvPr>
        </p:nvSpPr>
        <p:spPr>
          <a:xfrm>
            <a:off x="2416500" y="329307"/>
            <a:ext cx="4973915" cy="309201"/>
          </a:xfrm>
        </p:spPr>
        <p:txBody>
          <a:bodyPr/>
          <a:lstStyle/>
          <a:p>
            <a:endParaRPr lang="en-US"/>
          </a:p>
        </p:txBody>
      </p:sp>
      <p:sp>
        <p:nvSpPr>
          <p:cNvPr id="6" name="Slide Number Placeholder 5"/>
          <p:cNvSpPr>
            <a:spLocks noGrp="1"/>
          </p:cNvSpPr>
          <p:nvPr>
            <p:ph type="sldNum" sz="quarter" idx="12"/>
          </p:nvPr>
        </p:nvSpPr>
        <p:spPr>
          <a:xfrm>
            <a:off x="1437664" y="798973"/>
            <a:ext cx="811019" cy="503578"/>
          </a:xfrm>
        </p:spPr>
        <p:txBody>
          <a:bodyPr/>
          <a:lstStyle/>
          <a:p>
            <a:fld id="{B2DC25EE-239B-4C5F-AAD1-255A7D5F1EE2}" type="slidenum">
              <a:rPr lang="en-US" smtClean="0"/>
              <a:t>‹#›</a:t>
            </a:fld>
            <a:endParaRPr 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218395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2AC24A9-CCB6-4F8D-B8DB-C2F3692CFA5A}"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DC25EE-239B-4C5F-AAD1-255A7D5F1EE2}" type="slidenum">
              <a:rPr lang="en-US" smtClean="0"/>
              <a:t>‹#›</a:t>
            </a:fld>
            <a:endParaRPr 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134366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2AC24A9-CCB6-4F8D-B8DB-C2F3692CFA5A}"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DC25EE-239B-4C5F-AAD1-255A7D5F1EE2}" type="slidenum">
              <a:rPr lang="en-US" smtClean="0"/>
              <a:t>‹#›</a:t>
            </a:fld>
            <a:endParaRPr 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06832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2AC24A9-CCB6-4F8D-B8DB-C2F3692CFA5A}"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DC25EE-239B-4C5F-AAD1-255A7D5F1EE2}" type="slidenum">
              <a:rPr lang="en-US" smtClean="0"/>
              <a:t>‹#›</a:t>
            </a:fld>
            <a:endParaRPr 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674239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2AC24A9-CCB6-4F8D-B8DB-C2F3692CFA5A}"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DC25EE-239B-4C5F-AAD1-255A7D5F1EE2}" type="slidenum">
              <a:rPr lang="en-US" smtClean="0"/>
              <a:t>‹#›</a:t>
            </a:fld>
            <a:endParaRPr 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39147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2AC24A9-CCB6-4F8D-B8DB-C2F3692CFA5A}" type="datetimeFigureOut">
              <a:rPr lang="en-US" smtClean="0"/>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DC25EE-239B-4C5F-AAD1-255A7D5F1EE2}" type="slidenum">
              <a:rPr lang="en-US" smtClean="0"/>
              <a:t>‹#›</a:t>
            </a:fld>
            <a:endParaRPr 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305421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2AC24A9-CCB6-4F8D-B8DB-C2F3692CFA5A}" type="datetimeFigureOut">
              <a:rPr lang="en-US" smtClean="0"/>
              <a:t>8/4/2026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DC25EE-239B-4C5F-AAD1-255A7D5F1EE2}" type="slidenum">
              <a:rPr lang="en-US" smtClean="0"/>
              <a:t>‹#›</a:t>
            </a:fld>
            <a:endParaRPr 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313948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2AC24A9-CCB6-4F8D-B8DB-C2F3692CFA5A}" type="datetimeFigureOut">
              <a:rPr lang="en-US" smtClean="0"/>
              <a:t>8/4/2026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2DC25EE-239B-4C5F-AAD1-255A7D5F1EE2}" type="slidenum">
              <a:rPr lang="en-US" smtClean="0"/>
              <a:t>‹#›</a:t>
            </a:fld>
            <a:endParaRPr 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674320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AC24A9-CCB6-4F8D-B8DB-C2F3692CFA5A}" type="datetimeFigureOut">
              <a:rPr lang="en-US" smtClean="0"/>
              <a:t>8/4/2026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42498042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2AC24A9-CCB6-4F8D-B8DB-C2F3692CFA5A}" type="datetimeFigureOut">
              <a:rPr lang="en-US" smtClean="0"/>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DC25EE-239B-4C5F-AAD1-255A7D5F1EE2}" type="slidenum">
              <a:rPr lang="en-US" smtClean="0"/>
              <a:t>‹#›</a:t>
            </a:fld>
            <a:endParaRPr 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62610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02AC24A9-CCB6-4F8D-B8DB-C2F3692CFA5A}" type="datetimeFigureOut">
              <a:rPr lang="en-US" smtClean="0"/>
              <a:t>8/4/2026</a:t>
            </a:fld>
            <a:endParaRPr lang="en-US"/>
          </a:p>
        </p:txBody>
      </p:sp>
      <p:sp>
        <p:nvSpPr>
          <p:cNvPr id="6" name="Footer Placeholder 5"/>
          <p:cNvSpPr>
            <a:spLocks noGrp="1"/>
          </p:cNvSpPr>
          <p:nvPr>
            <p:ph type="ftr" sz="quarter" idx="11"/>
          </p:nvPr>
        </p:nvSpPr>
        <p:spPr>
          <a:xfrm>
            <a:off x="1447382" y="318640"/>
            <a:ext cx="5541004" cy="320931"/>
          </a:xfrm>
        </p:spPr>
        <p:txBody>
          <a:bodyPr/>
          <a:lstStyle/>
          <a:p>
            <a:endParaRPr lang="en-US"/>
          </a:p>
        </p:txBody>
      </p:sp>
      <p:sp>
        <p:nvSpPr>
          <p:cNvPr id="7" name="Slide Number Placeholder 6"/>
          <p:cNvSpPr>
            <a:spLocks noGrp="1"/>
          </p:cNvSpPr>
          <p:nvPr>
            <p:ph type="sldNum" sz="quarter" idx="12"/>
          </p:nvPr>
        </p:nvSpPr>
        <p:spPr/>
        <p:txBody>
          <a:bodyPr/>
          <a:lstStyle/>
          <a:p>
            <a:fld id="{B2DC25EE-239B-4C5F-AAD1-255A7D5F1EE2}" type="slidenum">
              <a:rPr lang="en-US" smtClean="0"/>
              <a:t>‹#›</a:t>
            </a:fld>
            <a:endParaRPr 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582441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02AC24A9-CCB6-4F8D-B8DB-C2F3692CFA5A}" type="datetimeFigureOut">
              <a:rPr lang="en-US" smtClean="0"/>
              <a:t>8/4/2026</a:t>
            </a:fld>
            <a:endParaRPr lang="en-US"/>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B2DC25EE-239B-4C5F-AAD1-255A7D5F1EE2}" type="slidenum">
              <a:rPr lang="en-US" smtClean="0"/>
              <a:t>‹#›</a:t>
            </a:fld>
            <a:endParaRPr 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0975117"/>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5.sv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hyperlink" Target="https://akiaaa.org/membership-form/" TargetMode="Externa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hyperlink" Target="https://docs.google.com/document/d/1w5a84FkqmWDEknFTzGQZGRie7VJfGWoRzsfEbhJpucs/edit?usp=sharing" TargetMode="Externa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hyperlink" Target="https://drive.google.com/file/d/17b5K3pvZfnh74lF1j_giLyro41vx8lqh/view?usp=sharing" TargetMode="External"/><Relationship Id="rId2" Type="http://schemas.openxmlformats.org/officeDocument/2006/relationships/hyperlink" Target="https://docs.google.com/spreadsheets/d/1lh6F2NQbc1A_d8jrwaoeJcL_bJCns5Iby0Zefmtc2bo/edit?usp=sharing" TargetMode="External"/><Relationship Id="rId1" Type="http://schemas.openxmlformats.org/officeDocument/2006/relationships/slideLayout" Target="../slideLayouts/slideLayout4.xml"/><Relationship Id="rId5" Type="http://schemas.openxmlformats.org/officeDocument/2006/relationships/hyperlink" Target="https://docs.google.com/document/d/194tpjkaAJJjykemXoq920inrAjZjBxzM/edit?usp=sharing&amp;ouid=103341881026526082879&amp;rtpof=true&amp;sd=true" TargetMode="External"/><Relationship Id="rId4" Type="http://schemas.openxmlformats.org/officeDocument/2006/relationships/hyperlink" Target="https://docs.google.com/document/d/1xeVtwCuiXQTL0OH37TuPp1bg9J6xCXGz/edit?usp=sharing&amp;ouid=103341881026526082879&amp;rtpof=true&amp;sd=true" TargetMode="External"/></Relationships>
</file>

<file path=ppt/slides/_rels/slide3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962071A-F893-F9F5-0F3F-6A272811A3C0}"/>
              </a:ext>
            </a:extLst>
          </p:cNvPr>
          <p:cNvPicPr>
            <a:picLocks noChangeAspect="1"/>
          </p:cNvPicPr>
          <p:nvPr/>
        </p:nvPicPr>
        <p:blipFill>
          <a:blip r:embed="rId2"/>
          <a:stretch>
            <a:fillRect/>
          </a:stretch>
        </p:blipFill>
        <p:spPr>
          <a:xfrm>
            <a:off x="3239" y="-11906"/>
            <a:ext cx="12193297" cy="6865775"/>
          </a:xfrm>
          <a:prstGeom prst="rect">
            <a:avLst/>
          </a:prstGeom>
        </p:spPr>
      </p:pic>
      <p:sp>
        <p:nvSpPr>
          <p:cNvPr id="4" name="TextBox 3">
            <a:extLst>
              <a:ext uri="{FF2B5EF4-FFF2-40B4-BE49-F238E27FC236}">
                <a16:creationId xmlns:a16="http://schemas.microsoft.com/office/drawing/2014/main" id="{52473036-A142-B151-262E-E9BDE7EE8D98}"/>
              </a:ext>
            </a:extLst>
          </p:cNvPr>
          <p:cNvSpPr txBox="1"/>
          <p:nvPr/>
        </p:nvSpPr>
        <p:spPr>
          <a:xfrm rot="20100000">
            <a:off x="213340" y="1879729"/>
            <a:ext cx="1066800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t>2026 NEW ACTIVITY DIRECTORS TRAINING</a:t>
            </a:r>
          </a:p>
        </p:txBody>
      </p:sp>
      <p:pic>
        <p:nvPicPr>
          <p:cNvPr id="5" name="Picture 4">
            <a:extLst>
              <a:ext uri="{FF2B5EF4-FFF2-40B4-BE49-F238E27FC236}">
                <a16:creationId xmlns:a16="http://schemas.microsoft.com/office/drawing/2014/main" id="{3090A98D-02A8-996E-4B5C-0C93E2653234}"/>
              </a:ext>
            </a:extLst>
          </p:cNvPr>
          <p:cNvPicPr>
            <a:picLocks noChangeAspect="1"/>
          </p:cNvPicPr>
          <p:nvPr/>
        </p:nvPicPr>
        <p:blipFill>
          <a:blip r:embed="rId3"/>
          <a:stretch>
            <a:fillRect/>
          </a:stretch>
        </p:blipFill>
        <p:spPr>
          <a:xfrm>
            <a:off x="8810624" y="4857749"/>
            <a:ext cx="2809875" cy="1524000"/>
          </a:xfrm>
          <a:prstGeom prst="rect">
            <a:avLst/>
          </a:prstGeom>
        </p:spPr>
      </p:pic>
      <p:pic>
        <p:nvPicPr>
          <p:cNvPr id="6" name="Picture 5">
            <a:extLst>
              <a:ext uri="{FF2B5EF4-FFF2-40B4-BE49-F238E27FC236}">
                <a16:creationId xmlns:a16="http://schemas.microsoft.com/office/drawing/2014/main" id="{459628C1-E682-C9A1-2879-54FF8F6D4DCC}"/>
              </a:ext>
            </a:extLst>
          </p:cNvPr>
          <p:cNvPicPr>
            <a:picLocks noChangeAspect="1"/>
          </p:cNvPicPr>
          <p:nvPr/>
        </p:nvPicPr>
        <p:blipFill>
          <a:blip r:embed="rId4"/>
          <a:stretch>
            <a:fillRect/>
          </a:stretch>
        </p:blipFill>
        <p:spPr>
          <a:xfrm>
            <a:off x="428625" y="388142"/>
            <a:ext cx="3524251" cy="1521621"/>
          </a:xfrm>
          <a:prstGeom prst="rect">
            <a:avLst/>
          </a:prstGeom>
        </p:spPr>
      </p:pic>
      <p:pic>
        <p:nvPicPr>
          <p:cNvPr id="7" name="Picture 6">
            <a:extLst>
              <a:ext uri="{FF2B5EF4-FFF2-40B4-BE49-F238E27FC236}">
                <a16:creationId xmlns:a16="http://schemas.microsoft.com/office/drawing/2014/main" id="{8E882BE8-F0A7-9A3A-2D95-C1596972085B}"/>
              </a:ext>
            </a:extLst>
          </p:cNvPr>
          <p:cNvPicPr>
            <a:picLocks noChangeAspect="1"/>
          </p:cNvPicPr>
          <p:nvPr/>
        </p:nvPicPr>
        <p:blipFill>
          <a:blip r:embed="rId5"/>
          <a:stretch>
            <a:fillRect/>
          </a:stretch>
        </p:blipFill>
        <p:spPr>
          <a:xfrm>
            <a:off x="433387" y="4974431"/>
            <a:ext cx="1704975" cy="1409700"/>
          </a:xfrm>
          <a:prstGeom prst="rect">
            <a:avLst/>
          </a:prstGeom>
        </p:spPr>
      </p:pic>
      <p:pic>
        <p:nvPicPr>
          <p:cNvPr id="8" name="Picture 7">
            <a:extLst>
              <a:ext uri="{FF2B5EF4-FFF2-40B4-BE49-F238E27FC236}">
                <a16:creationId xmlns:a16="http://schemas.microsoft.com/office/drawing/2014/main" id="{F1E68A20-DD58-437E-BF60-78B1BDF002B7}"/>
              </a:ext>
            </a:extLst>
          </p:cNvPr>
          <p:cNvPicPr>
            <a:picLocks noChangeAspect="1"/>
          </p:cNvPicPr>
          <p:nvPr/>
        </p:nvPicPr>
        <p:blipFill>
          <a:blip r:embed="rId6"/>
          <a:stretch>
            <a:fillRect/>
          </a:stretch>
        </p:blipFill>
        <p:spPr>
          <a:xfrm>
            <a:off x="9625013" y="307181"/>
            <a:ext cx="1752600" cy="1409700"/>
          </a:xfrm>
          <a:prstGeom prst="rect">
            <a:avLst/>
          </a:prstGeom>
        </p:spPr>
      </p:pic>
      <p:sp>
        <p:nvSpPr>
          <p:cNvPr id="9" name="TextBox 8">
            <a:extLst>
              <a:ext uri="{FF2B5EF4-FFF2-40B4-BE49-F238E27FC236}">
                <a16:creationId xmlns:a16="http://schemas.microsoft.com/office/drawing/2014/main" id="{A0FB9425-06A3-17AE-4AB3-059CBB647774}"/>
              </a:ext>
            </a:extLst>
          </p:cNvPr>
          <p:cNvSpPr txBox="1"/>
          <p:nvPr/>
        </p:nvSpPr>
        <p:spPr>
          <a:xfrm>
            <a:off x="3952875" y="3143250"/>
            <a:ext cx="485774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i="1">
                <a:solidFill>
                  <a:srgbClr val="0070C0"/>
                </a:solidFill>
                <a:latin typeface="Verdana"/>
                <a:ea typeface="Verdana"/>
              </a:rPr>
              <a:t>GAME DAY &amp; TRAVEL</a:t>
            </a:r>
          </a:p>
        </p:txBody>
      </p:sp>
      <p:sp>
        <p:nvSpPr>
          <p:cNvPr id="12" name="TextBox 11">
            <a:extLst>
              <a:ext uri="{FF2B5EF4-FFF2-40B4-BE49-F238E27FC236}">
                <a16:creationId xmlns:a16="http://schemas.microsoft.com/office/drawing/2014/main" id="{39F89D77-91A8-3523-3A75-CC610EFDFC5E}"/>
              </a:ext>
            </a:extLst>
          </p:cNvPr>
          <p:cNvSpPr txBox="1"/>
          <p:nvPr/>
        </p:nvSpPr>
        <p:spPr>
          <a:xfrm rot="1920000">
            <a:off x="452437" y="2428875"/>
            <a:ext cx="245268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ABOUT ASAA</a:t>
            </a:r>
          </a:p>
        </p:txBody>
      </p:sp>
      <p:sp>
        <p:nvSpPr>
          <p:cNvPr id="13" name="TextBox 12">
            <a:extLst>
              <a:ext uri="{FF2B5EF4-FFF2-40B4-BE49-F238E27FC236}">
                <a16:creationId xmlns:a16="http://schemas.microsoft.com/office/drawing/2014/main" id="{21CBF02F-8DB6-58C6-4310-0D3ADA3984FD}"/>
              </a:ext>
            </a:extLst>
          </p:cNvPr>
          <p:cNvSpPr txBox="1"/>
          <p:nvPr/>
        </p:nvSpPr>
        <p:spPr>
          <a:xfrm rot="1920000">
            <a:off x="8393906" y="2333624"/>
            <a:ext cx="245268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bg1"/>
                </a:solidFill>
              </a:rPr>
              <a:t>ABOUT AKIAAA</a:t>
            </a:r>
          </a:p>
        </p:txBody>
      </p:sp>
      <p:sp>
        <p:nvSpPr>
          <p:cNvPr id="14" name="TextBox 13">
            <a:extLst>
              <a:ext uri="{FF2B5EF4-FFF2-40B4-BE49-F238E27FC236}">
                <a16:creationId xmlns:a16="http://schemas.microsoft.com/office/drawing/2014/main" id="{FBACB36C-F1E2-0329-A462-199EFC11AD8E}"/>
              </a:ext>
            </a:extLst>
          </p:cNvPr>
          <p:cNvSpPr txBox="1"/>
          <p:nvPr/>
        </p:nvSpPr>
        <p:spPr>
          <a:xfrm rot="20760000">
            <a:off x="8822531" y="3619499"/>
            <a:ext cx="245268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bg1"/>
                </a:solidFill>
              </a:rPr>
              <a:t>PARENT MEETINGS</a:t>
            </a:r>
          </a:p>
        </p:txBody>
      </p:sp>
      <p:sp>
        <p:nvSpPr>
          <p:cNvPr id="15" name="TextBox 14">
            <a:extLst>
              <a:ext uri="{FF2B5EF4-FFF2-40B4-BE49-F238E27FC236}">
                <a16:creationId xmlns:a16="http://schemas.microsoft.com/office/drawing/2014/main" id="{DC5BD4D1-D920-745B-5418-200347F65216}"/>
              </a:ext>
            </a:extLst>
          </p:cNvPr>
          <p:cNvSpPr txBox="1"/>
          <p:nvPr/>
        </p:nvSpPr>
        <p:spPr>
          <a:xfrm>
            <a:off x="3536156" y="5774530"/>
            <a:ext cx="245268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bg1"/>
                </a:solidFill>
              </a:rPr>
              <a:t>COACHES MEETINGS</a:t>
            </a:r>
          </a:p>
        </p:txBody>
      </p:sp>
    </p:spTree>
    <p:extLst>
      <p:ext uri="{BB962C8B-B14F-4D97-AF65-F5344CB8AC3E}">
        <p14:creationId xmlns:p14="http://schemas.microsoft.com/office/powerpoint/2010/main" val="21889102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D57FAE10-D84F-EEB3-CF9F-08613C21BB86}"/>
              </a:ext>
            </a:extLst>
          </p:cNvPr>
          <p:cNvPicPr>
            <a:picLocks noGrp="1" noChangeAspect="1"/>
          </p:cNvPicPr>
          <p:nvPr>
            <p:ph idx="1"/>
          </p:nvPr>
        </p:nvPicPr>
        <p:blipFill rotWithShape="1">
          <a:blip r:embed="rId2"/>
          <a:srcRect t="15059" r="1" b="16139"/>
          <a:stretch/>
        </p:blipFill>
        <p:spPr>
          <a:xfrm>
            <a:off x="583656" y="499236"/>
            <a:ext cx="11024687" cy="5688918"/>
          </a:xfrm>
          <a:prstGeom prst="rect">
            <a:avLst/>
          </a:prstGeom>
        </p:spPr>
      </p:pic>
    </p:spTree>
    <p:extLst>
      <p:ext uri="{BB962C8B-B14F-4D97-AF65-F5344CB8AC3E}">
        <p14:creationId xmlns:p14="http://schemas.microsoft.com/office/powerpoint/2010/main" val="27694312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Pencils">
            <a:extLst>
              <a:ext uri="{FF2B5EF4-FFF2-40B4-BE49-F238E27FC236}">
                <a16:creationId xmlns:a16="http://schemas.microsoft.com/office/drawing/2014/main" id="{C9E705D7-AB5E-43B6-9E54-CAEF2202E586}"/>
              </a:ext>
            </a:extLst>
          </p:cNvPr>
          <p:cNvPicPr>
            <a:picLocks noChangeAspect="1"/>
          </p:cNvPicPr>
          <p:nvPr/>
        </p:nvPicPr>
        <p:blipFill rotWithShape="1">
          <a:blip r:embed="rId2"/>
          <a:srcRect t="17447" r="-2" b="18386"/>
          <a:stretch/>
        </p:blipFill>
        <p:spPr>
          <a:xfrm>
            <a:off x="4883025" y="10"/>
            <a:ext cx="7308975" cy="336498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p:spPr>
      </p:pic>
      <p:pic>
        <p:nvPicPr>
          <p:cNvPr id="7" name="Picture 6" descr="A screenshot of a football game&#10;&#10;Description automatically generated">
            <a:extLst>
              <a:ext uri="{FF2B5EF4-FFF2-40B4-BE49-F238E27FC236}">
                <a16:creationId xmlns:a16="http://schemas.microsoft.com/office/drawing/2014/main" id="{AED4D344-C52B-9584-CBB5-159D9A22B786}"/>
              </a:ext>
            </a:extLst>
          </p:cNvPr>
          <p:cNvPicPr>
            <a:picLocks noChangeAspect="1"/>
          </p:cNvPicPr>
          <p:nvPr/>
        </p:nvPicPr>
        <p:blipFill>
          <a:blip r:embed="rId3"/>
          <a:srcRect t="12722" r="-2" b="-2"/>
          <a:stretch/>
        </p:blipFill>
        <p:spPr>
          <a:xfrm>
            <a:off x="4883025" y="3493008"/>
            <a:ext cx="7308975" cy="336499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p:spPr>
      </p:pic>
      <p:sp>
        <p:nvSpPr>
          <p:cNvPr id="2" name="Title 1">
            <a:extLst>
              <a:ext uri="{FF2B5EF4-FFF2-40B4-BE49-F238E27FC236}">
                <a16:creationId xmlns:a16="http://schemas.microsoft.com/office/drawing/2014/main" id="{BD58B3E0-F28D-6849-BBE8-14275FEB2596}"/>
              </a:ext>
            </a:extLst>
          </p:cNvPr>
          <p:cNvSpPr>
            <a:spLocks noGrp="1"/>
          </p:cNvSpPr>
          <p:nvPr>
            <p:ph type="title"/>
          </p:nvPr>
        </p:nvSpPr>
        <p:spPr>
          <a:xfrm>
            <a:off x="438913" y="859536"/>
            <a:ext cx="4832802" cy="1243584"/>
          </a:xfrm>
        </p:spPr>
        <p:txBody>
          <a:bodyPr>
            <a:normAutofit/>
          </a:bodyPr>
          <a:lstStyle/>
          <a:p>
            <a:r>
              <a:rPr lang="en-US" sz="3400"/>
              <a:t>Board Agenda, Packet &amp; Minutes	</a:t>
            </a:r>
          </a:p>
        </p:txBody>
      </p:sp>
      <p:sp>
        <p:nvSpPr>
          <p:cNvPr id="3" name="Content Placeholder 2">
            <a:extLst>
              <a:ext uri="{FF2B5EF4-FFF2-40B4-BE49-F238E27FC236}">
                <a16:creationId xmlns:a16="http://schemas.microsoft.com/office/drawing/2014/main" id="{E35C57D8-4562-164F-9685-CEF90CB0D9BE}"/>
              </a:ext>
            </a:extLst>
          </p:cNvPr>
          <p:cNvSpPr>
            <a:spLocks noGrp="1"/>
          </p:cNvSpPr>
          <p:nvPr>
            <p:ph idx="1"/>
          </p:nvPr>
        </p:nvSpPr>
        <p:spPr>
          <a:xfrm>
            <a:off x="438912" y="2512611"/>
            <a:ext cx="4832803" cy="3664351"/>
          </a:xfrm>
        </p:spPr>
        <p:txBody>
          <a:bodyPr>
            <a:normAutofit/>
          </a:bodyPr>
          <a:lstStyle/>
          <a:p>
            <a:r>
              <a:rPr lang="en-US" sz="1800"/>
              <a:t>I will typically post the Meeting Agenda about three weeks prior to the meetings.</a:t>
            </a:r>
          </a:p>
          <a:p>
            <a:r>
              <a:rPr lang="en-US" sz="1800"/>
              <a:t>I will typically send out the Board packet to the Board Members about two weeks prior to the meetings.</a:t>
            </a:r>
          </a:p>
          <a:p>
            <a:r>
              <a:rPr lang="en-US" sz="1800"/>
              <a:t>Unadopted Minutes are usually posted within a week of the Board meeting being concluded.</a:t>
            </a:r>
          </a:p>
          <a:p>
            <a:endParaRPr lang="en-US" sz="1800"/>
          </a:p>
          <a:p>
            <a:pPr marL="0" indent="0">
              <a:buNone/>
            </a:pPr>
            <a:endParaRPr lang="en-US" sz="1800"/>
          </a:p>
        </p:txBody>
      </p:sp>
    </p:spTree>
    <p:extLst>
      <p:ext uri="{BB962C8B-B14F-4D97-AF65-F5344CB8AC3E}">
        <p14:creationId xmlns:p14="http://schemas.microsoft.com/office/powerpoint/2010/main" val="29383572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14878-8F9F-644F-99B6-77CB2F622D20}"/>
              </a:ext>
            </a:extLst>
          </p:cNvPr>
          <p:cNvSpPr>
            <a:spLocks noGrp="1"/>
          </p:cNvSpPr>
          <p:nvPr>
            <p:ph type="title"/>
          </p:nvPr>
        </p:nvSpPr>
        <p:spPr>
          <a:xfrm>
            <a:off x="2103121" y="5841213"/>
            <a:ext cx="7985759" cy="868823"/>
          </a:xfrm>
        </p:spPr>
        <p:txBody>
          <a:bodyPr vert="horz" lIns="91440" tIns="45720" rIns="91440" bIns="45720" rtlCol="0" anchor="b">
            <a:normAutofit/>
          </a:bodyPr>
          <a:lstStyle/>
          <a:p>
            <a:pPr algn="ctr"/>
            <a:r>
              <a:rPr lang="en-US">
                <a:solidFill>
                  <a:schemeClr val="bg1"/>
                </a:solidFill>
              </a:rPr>
              <a:t>ASAA Website----asaa.org	</a:t>
            </a:r>
          </a:p>
        </p:txBody>
      </p:sp>
      <p:pic>
        <p:nvPicPr>
          <p:cNvPr id="11" name="Content Placeholder 10">
            <a:extLst>
              <a:ext uri="{FF2B5EF4-FFF2-40B4-BE49-F238E27FC236}">
                <a16:creationId xmlns:a16="http://schemas.microsoft.com/office/drawing/2014/main" id="{1FA62739-6702-5DCE-0BE3-B16E6DFA347B}"/>
              </a:ext>
            </a:extLst>
          </p:cNvPr>
          <p:cNvPicPr>
            <a:picLocks noGrp="1" noChangeAspect="1"/>
          </p:cNvPicPr>
          <p:nvPr>
            <p:ph idx="1"/>
          </p:nvPr>
        </p:nvPicPr>
        <p:blipFill>
          <a:blip r:embed="rId2"/>
          <a:stretch>
            <a:fillRect/>
          </a:stretch>
        </p:blipFill>
        <p:spPr>
          <a:xfrm>
            <a:off x="8186" y="187960"/>
            <a:ext cx="12188135" cy="5898664"/>
          </a:xfrm>
          <a:prstGeom prst="rect">
            <a:avLst/>
          </a:prstGeom>
        </p:spPr>
      </p:pic>
    </p:spTree>
    <p:extLst>
      <p:ext uri="{BB962C8B-B14F-4D97-AF65-F5344CB8AC3E}">
        <p14:creationId xmlns:p14="http://schemas.microsoft.com/office/powerpoint/2010/main" val="33791973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5CEA5-52CB-714C-BBD4-C83BE114AC76}"/>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4800"/>
              <a:t>ASAA Handbook</a:t>
            </a:r>
          </a:p>
        </p:txBody>
      </p:sp>
      <p:sp>
        <p:nvSpPr>
          <p:cNvPr id="38" name="Content Placeholder 11">
            <a:extLst>
              <a:ext uri="{FF2B5EF4-FFF2-40B4-BE49-F238E27FC236}">
                <a16:creationId xmlns:a16="http://schemas.microsoft.com/office/drawing/2014/main" id="{7A93572F-B04F-4A62-8B0D-53F6BEE3974E}"/>
              </a:ext>
            </a:extLst>
          </p:cNvPr>
          <p:cNvSpPr>
            <a:spLocks noGrp="1"/>
          </p:cNvSpPr>
          <p:nvPr>
            <p:ph sz="half" idx="1"/>
          </p:nvPr>
        </p:nvSpPr>
        <p:spPr>
          <a:xfrm>
            <a:off x="477981" y="4872922"/>
            <a:ext cx="3933306" cy="1208141"/>
          </a:xfrm>
        </p:spPr>
        <p:txBody>
          <a:bodyPr vert="horz" lIns="91440" tIns="45720" rIns="91440" bIns="45720" rtlCol="0">
            <a:normAutofit/>
          </a:bodyPr>
          <a:lstStyle/>
          <a:p>
            <a:pPr marL="0" indent="0">
              <a:buNone/>
            </a:pPr>
            <a:r>
              <a:rPr lang="en-US" sz="2000"/>
              <a:t>Found on the Handbook Tab…will be updated throughout the year</a:t>
            </a:r>
          </a:p>
        </p:txBody>
      </p:sp>
      <p:pic>
        <p:nvPicPr>
          <p:cNvPr id="6" name="Content Placeholder 5" descr="A screenshot of a handbook&#10;&#10;AI-generated content may be incorrect.">
            <a:extLst>
              <a:ext uri="{FF2B5EF4-FFF2-40B4-BE49-F238E27FC236}">
                <a16:creationId xmlns:a16="http://schemas.microsoft.com/office/drawing/2014/main" id="{19C975E2-6936-E664-9522-61EB62786ECA}"/>
              </a:ext>
            </a:extLst>
          </p:cNvPr>
          <p:cNvPicPr>
            <a:picLocks noGrp="1" noChangeAspect="1"/>
          </p:cNvPicPr>
          <p:nvPr>
            <p:ph sz="half" idx="2"/>
          </p:nvPr>
        </p:nvPicPr>
        <p:blipFill>
          <a:blip r:embed="rId2"/>
          <a:stretch>
            <a:fillRect/>
          </a:stretch>
        </p:blipFill>
        <p:spPr>
          <a:xfrm>
            <a:off x="5414356" y="1382657"/>
            <a:ext cx="6408836" cy="3941433"/>
          </a:xfrm>
          <a:prstGeom prst="rect">
            <a:avLst/>
          </a:prstGeom>
        </p:spPr>
      </p:pic>
    </p:spTree>
    <p:extLst>
      <p:ext uri="{BB962C8B-B14F-4D97-AF65-F5344CB8AC3E}">
        <p14:creationId xmlns:p14="http://schemas.microsoft.com/office/powerpoint/2010/main" val="11128101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F7CDCCE-917C-5043-999C-5BA220D3403F}"/>
              </a:ext>
            </a:extLst>
          </p:cNvPr>
          <p:cNvSpPr txBox="1"/>
          <p:nvPr/>
        </p:nvSpPr>
        <p:spPr>
          <a:xfrm>
            <a:off x="841248" y="2252870"/>
            <a:ext cx="5993892" cy="3560251"/>
          </a:xfrm>
          <a:prstGeom prst="rect">
            <a:avLst/>
          </a:prstGeom>
        </p:spPr>
        <p:txBody>
          <a:bodyPr vert="horz" lIns="91440" tIns="45720" rIns="91440" bIns="45720" rtlCol="0" anchor="t">
            <a:normAutofit/>
          </a:bodyPr>
          <a:lstStyle/>
          <a:p>
            <a:pPr indent="-228600">
              <a:lnSpc>
                <a:spcPct val="110000"/>
              </a:lnSpc>
              <a:spcAft>
                <a:spcPts val="600"/>
              </a:spcAft>
              <a:buFont typeface="Arial" panose="020B0604020202020204" pitchFamily="34" charset="0"/>
              <a:buChar char="•"/>
            </a:pPr>
            <a:r>
              <a:rPr lang="en-US"/>
              <a:t>Approved each year at the December Board Meeting.</a:t>
            </a:r>
          </a:p>
          <a:p>
            <a:pPr marL="285750" indent="-228600">
              <a:lnSpc>
                <a:spcPct val="110000"/>
              </a:lnSpc>
              <a:spcAft>
                <a:spcPts val="600"/>
              </a:spcAft>
              <a:buFont typeface="Arial" panose="020B0604020202020204" pitchFamily="34" charset="0"/>
              <a:buChar char="•"/>
            </a:pPr>
            <a:r>
              <a:rPr lang="en-US" b="1"/>
              <a:t>First Practice Date</a:t>
            </a:r>
          </a:p>
          <a:p>
            <a:pPr marL="285750" indent="-228600">
              <a:lnSpc>
                <a:spcPct val="110000"/>
              </a:lnSpc>
              <a:spcAft>
                <a:spcPts val="600"/>
              </a:spcAft>
              <a:buFont typeface="Arial" panose="020B0604020202020204" pitchFamily="34" charset="0"/>
              <a:buChar char="•"/>
            </a:pPr>
            <a:r>
              <a:rPr lang="en-US" b="1"/>
              <a:t>First Contest Date</a:t>
            </a:r>
          </a:p>
          <a:p>
            <a:pPr marL="285750" indent="-228600">
              <a:lnSpc>
                <a:spcPct val="110000"/>
              </a:lnSpc>
              <a:spcAft>
                <a:spcPts val="600"/>
              </a:spcAft>
              <a:buFont typeface="Arial" panose="020B0604020202020204" pitchFamily="34" charset="0"/>
              <a:buChar char="•"/>
            </a:pPr>
            <a:r>
              <a:rPr lang="en-US" b="1"/>
              <a:t>Last Contest Date</a:t>
            </a:r>
          </a:p>
          <a:p>
            <a:pPr marL="285750" indent="-228600">
              <a:lnSpc>
                <a:spcPct val="110000"/>
              </a:lnSpc>
              <a:spcAft>
                <a:spcPts val="600"/>
              </a:spcAft>
              <a:buFont typeface="Arial" panose="020B0604020202020204" pitchFamily="34" charset="0"/>
              <a:buChar char="•"/>
            </a:pPr>
            <a:r>
              <a:rPr lang="en-US"/>
              <a:t>State Championship Dates and Location</a:t>
            </a:r>
          </a:p>
          <a:p>
            <a:pPr marL="285750" indent="-228600">
              <a:lnSpc>
                <a:spcPct val="110000"/>
              </a:lnSpc>
              <a:spcAft>
                <a:spcPts val="600"/>
              </a:spcAft>
              <a:buFont typeface="Arial" panose="020B0604020202020204" pitchFamily="34" charset="0"/>
              <a:buChar char="•"/>
            </a:pPr>
            <a:r>
              <a:rPr lang="en-US"/>
              <a:t>Board of Directors Meetings</a:t>
            </a:r>
          </a:p>
        </p:txBody>
      </p:sp>
      <p:pic>
        <p:nvPicPr>
          <p:cNvPr id="5" name="Picture 4">
            <a:extLst>
              <a:ext uri="{FF2B5EF4-FFF2-40B4-BE49-F238E27FC236}">
                <a16:creationId xmlns:a16="http://schemas.microsoft.com/office/drawing/2014/main" id="{D937BF50-49F3-073B-C8A0-3AD05BBA8D30}"/>
              </a:ext>
            </a:extLst>
          </p:cNvPr>
          <p:cNvPicPr>
            <a:picLocks noChangeAspect="1"/>
          </p:cNvPicPr>
          <p:nvPr/>
        </p:nvPicPr>
        <p:blipFill>
          <a:blip r:embed="rId2"/>
          <a:stretch>
            <a:fillRect/>
          </a:stretch>
        </p:blipFill>
        <p:spPr>
          <a:xfrm>
            <a:off x="6884978" y="34003"/>
            <a:ext cx="4772571" cy="6095541"/>
          </a:xfrm>
          <a:prstGeom prst="rect">
            <a:avLst/>
          </a:prstGeom>
        </p:spPr>
      </p:pic>
      <p:sp>
        <p:nvSpPr>
          <p:cNvPr id="2" name="TextBox 1">
            <a:extLst>
              <a:ext uri="{FF2B5EF4-FFF2-40B4-BE49-F238E27FC236}">
                <a16:creationId xmlns:a16="http://schemas.microsoft.com/office/drawing/2014/main" id="{C99046CD-8D6B-42F9-9212-BD8760DAE667}"/>
              </a:ext>
            </a:extLst>
          </p:cNvPr>
          <p:cNvSpPr txBox="1"/>
          <p:nvPr/>
        </p:nvSpPr>
        <p:spPr>
          <a:xfrm>
            <a:off x="838200" y="1012371"/>
            <a:ext cx="5921828"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a:solidFill>
                  <a:srgbClr val="0070C0"/>
                </a:solidFill>
              </a:rPr>
              <a:t>CALENDAR OF EVENTS</a:t>
            </a:r>
          </a:p>
        </p:txBody>
      </p:sp>
    </p:spTree>
    <p:extLst>
      <p:ext uri="{BB962C8B-B14F-4D97-AF65-F5344CB8AC3E}">
        <p14:creationId xmlns:p14="http://schemas.microsoft.com/office/powerpoint/2010/main" val="14648936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CB8A8-1B0C-29A4-533D-3C02470E4036}"/>
              </a:ext>
            </a:extLst>
          </p:cNvPr>
          <p:cNvSpPr>
            <a:spLocks noGrp="1"/>
          </p:cNvSpPr>
          <p:nvPr>
            <p:ph type="title"/>
          </p:nvPr>
        </p:nvSpPr>
        <p:spPr>
          <a:xfrm>
            <a:off x="1341120" y="822960"/>
            <a:ext cx="10058400" cy="914400"/>
          </a:xfrm>
        </p:spPr>
        <p:txBody>
          <a:bodyPr>
            <a:normAutofit fontScale="90000"/>
          </a:bodyPr>
          <a:lstStyle/>
          <a:p>
            <a:r>
              <a:rPr lang="en-US"/>
              <a:t>All ASAA Bylaws and Policies are approved and can only be changed by the ASAA Board of Directors </a:t>
            </a:r>
          </a:p>
        </p:txBody>
      </p:sp>
      <p:sp>
        <p:nvSpPr>
          <p:cNvPr id="3" name="Content Placeholder 2">
            <a:extLst>
              <a:ext uri="{FF2B5EF4-FFF2-40B4-BE49-F238E27FC236}">
                <a16:creationId xmlns:a16="http://schemas.microsoft.com/office/drawing/2014/main" id="{B2395320-C86C-2D8B-8F68-B879AE407863}"/>
              </a:ext>
            </a:extLst>
          </p:cNvPr>
          <p:cNvSpPr>
            <a:spLocks noGrp="1"/>
          </p:cNvSpPr>
          <p:nvPr>
            <p:ph idx="1"/>
          </p:nvPr>
        </p:nvSpPr>
        <p:spPr/>
        <p:txBody>
          <a:bodyPr>
            <a:normAutofit fontScale="77500" lnSpcReduction="20000"/>
          </a:bodyPr>
          <a:lstStyle/>
          <a:p>
            <a:pPr marL="0" indent="0">
              <a:buNone/>
            </a:pPr>
            <a:r>
              <a:rPr lang="en-US"/>
              <a:t>While they are all important, I would suggest making sure you know then following rules as soon as possible:</a:t>
            </a:r>
          </a:p>
          <a:p>
            <a:pPr lvl="1"/>
            <a:r>
              <a:rPr lang="en-US"/>
              <a:t>Student Eligibility Rules</a:t>
            </a:r>
          </a:p>
          <a:p>
            <a:pPr lvl="1"/>
            <a:r>
              <a:rPr lang="en-US"/>
              <a:t>Practice Rules</a:t>
            </a:r>
          </a:p>
          <a:p>
            <a:pPr lvl="1"/>
            <a:r>
              <a:rPr lang="en-US"/>
              <a:t>Qualifications of Coaches and Advisors</a:t>
            </a:r>
          </a:p>
          <a:p>
            <a:pPr lvl="1"/>
            <a:r>
              <a:rPr lang="en-US"/>
              <a:t>Transfer Rules</a:t>
            </a:r>
            <a:br>
              <a:rPr lang="en-US"/>
            </a:br>
            <a:r>
              <a:rPr lang="en-US"/>
              <a:t>	How a student establishes a “school of eligibility”</a:t>
            </a:r>
          </a:p>
          <a:p>
            <a:pPr lvl="1"/>
            <a:r>
              <a:rPr lang="en-US"/>
              <a:t>Out of Season Contact Rules</a:t>
            </a:r>
          </a:p>
          <a:p>
            <a:pPr lvl="1"/>
            <a:r>
              <a:rPr lang="en-US"/>
              <a:t>Scrimmages</a:t>
            </a:r>
          </a:p>
          <a:p>
            <a:pPr lvl="1"/>
            <a:r>
              <a:rPr lang="en-US"/>
              <a:t>How the waiver system works</a:t>
            </a:r>
          </a:p>
          <a:p>
            <a:pPr lvl="1"/>
            <a:r>
              <a:rPr lang="en-US"/>
              <a:t>Alternative education </a:t>
            </a:r>
          </a:p>
          <a:p>
            <a:pPr lvl="1"/>
            <a:r>
              <a:rPr lang="en-US"/>
              <a:t>Reporting Schedules and Scores</a:t>
            </a:r>
          </a:p>
          <a:p>
            <a:pPr lvl="1"/>
            <a:r>
              <a:rPr lang="en-US"/>
              <a:t>Cooperative School Programs</a:t>
            </a:r>
          </a:p>
          <a:p>
            <a:endParaRPr lang="en-US"/>
          </a:p>
        </p:txBody>
      </p:sp>
    </p:spTree>
    <p:extLst>
      <p:ext uri="{BB962C8B-B14F-4D97-AF65-F5344CB8AC3E}">
        <p14:creationId xmlns:p14="http://schemas.microsoft.com/office/powerpoint/2010/main" val="22818363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CACBB-938D-5BB8-EE95-86FDE6CD3A17}"/>
              </a:ext>
            </a:extLst>
          </p:cNvPr>
          <p:cNvSpPr>
            <a:spLocks noGrp="1"/>
          </p:cNvSpPr>
          <p:nvPr>
            <p:ph type="title"/>
          </p:nvPr>
        </p:nvSpPr>
        <p:spPr>
          <a:xfrm>
            <a:off x="841246" y="978619"/>
            <a:ext cx="5991244" cy="1106424"/>
          </a:xfrm>
        </p:spPr>
        <p:txBody>
          <a:bodyPr>
            <a:normAutofit/>
          </a:bodyPr>
          <a:lstStyle/>
          <a:p>
            <a:r>
              <a:rPr lang="en-US" sz="3200">
                <a:effectLst/>
                <a:latin typeface="Helvetica" pitchFamily="2" charset="0"/>
              </a:rPr>
              <a:t>Self-Reporting-Revised </a:t>
            </a:r>
            <a:endParaRPr lang="en-US" sz="3200"/>
          </a:p>
        </p:txBody>
      </p:sp>
      <p:sp>
        <p:nvSpPr>
          <p:cNvPr id="3" name="Content Placeholder 2">
            <a:extLst>
              <a:ext uri="{FF2B5EF4-FFF2-40B4-BE49-F238E27FC236}">
                <a16:creationId xmlns:a16="http://schemas.microsoft.com/office/drawing/2014/main" id="{C9130180-4A61-DDF6-3177-135E60C9004C}"/>
              </a:ext>
            </a:extLst>
          </p:cNvPr>
          <p:cNvSpPr>
            <a:spLocks noGrp="1"/>
          </p:cNvSpPr>
          <p:nvPr>
            <p:ph idx="1"/>
          </p:nvPr>
        </p:nvSpPr>
        <p:spPr>
          <a:xfrm>
            <a:off x="841248" y="2252870"/>
            <a:ext cx="5993892" cy="3560251"/>
          </a:xfrm>
        </p:spPr>
        <p:txBody>
          <a:bodyPr>
            <a:normAutofit/>
          </a:bodyPr>
          <a:lstStyle/>
          <a:p>
            <a:pPr marL="0" indent="0">
              <a:buNone/>
            </a:pPr>
            <a:r>
              <a:rPr lang="en-US" sz="1700">
                <a:solidFill>
                  <a:srgbClr val="000000"/>
                </a:solidFill>
                <a:effectLst/>
                <a:latin typeface="Helvetica" pitchFamily="2" charset="0"/>
              </a:rPr>
              <a:t>Self-Reporting: A member school shall report its own violation for any infraction of the Bylaws or policies. Some degree of leniency, including waiver of minimum mandatory financial and other penalties, may be made in self-reporting cases since the majority of such infractions may not otherwise come to light. Game or contest forfeitures as stated in Article 12, Section 1, shall not be waived in cases of self-reporting</a:t>
            </a:r>
            <a:r>
              <a:rPr lang="en-US" sz="1700">
                <a:solidFill>
                  <a:srgbClr val="FF0000"/>
                </a:solidFill>
                <a:effectLst/>
                <a:latin typeface="Helvetica" pitchFamily="2" charset="0"/>
              </a:rPr>
              <a:t>, </a:t>
            </a:r>
            <a:r>
              <a:rPr lang="en-US" sz="1700" b="1">
                <a:solidFill>
                  <a:srgbClr val="FF0000"/>
                </a:solidFill>
                <a:effectLst/>
                <a:latin typeface="Helvetica" pitchFamily="2" charset="0"/>
              </a:rPr>
              <a:t>unless the school was given incorrect information from the student, parent or guardian. In these instances, the association may waive the game or contest forfeitures.</a:t>
            </a:r>
          </a:p>
          <a:p>
            <a:pPr marL="0" indent="0">
              <a:buNone/>
            </a:pPr>
            <a:endParaRPr lang="en-US" sz="1800"/>
          </a:p>
        </p:txBody>
      </p:sp>
      <p:pic>
        <p:nvPicPr>
          <p:cNvPr id="7" name="Graphic 6" descr="Error">
            <a:extLst>
              <a:ext uri="{FF2B5EF4-FFF2-40B4-BE49-F238E27FC236}">
                <a16:creationId xmlns:a16="http://schemas.microsoft.com/office/drawing/2014/main" id="{02AD0864-D3A2-BE6F-B40A-0F096CC1E64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679814" y="1329879"/>
            <a:ext cx="4097657" cy="4097657"/>
          </a:xfrm>
          <a:prstGeom prst="rect">
            <a:avLst/>
          </a:prstGeom>
        </p:spPr>
      </p:pic>
    </p:spTree>
    <p:extLst>
      <p:ext uri="{BB962C8B-B14F-4D97-AF65-F5344CB8AC3E}">
        <p14:creationId xmlns:p14="http://schemas.microsoft.com/office/powerpoint/2010/main" val="42358099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5C86D-C942-4B72-D1B1-C77C12DBC967}"/>
              </a:ext>
            </a:extLst>
          </p:cNvPr>
          <p:cNvSpPr>
            <a:spLocks noGrp="1"/>
          </p:cNvSpPr>
          <p:nvPr>
            <p:ph type="title"/>
          </p:nvPr>
        </p:nvSpPr>
        <p:spPr/>
        <p:txBody>
          <a:bodyPr/>
          <a:lstStyle/>
          <a:p>
            <a:r>
              <a:rPr lang="en-US"/>
              <a:t>BEWARE</a:t>
            </a:r>
          </a:p>
        </p:txBody>
      </p:sp>
      <p:sp>
        <p:nvSpPr>
          <p:cNvPr id="3" name="Content Placeholder 2">
            <a:extLst>
              <a:ext uri="{FF2B5EF4-FFF2-40B4-BE49-F238E27FC236}">
                <a16:creationId xmlns:a16="http://schemas.microsoft.com/office/drawing/2014/main" id="{F9F52BFB-3558-1BC3-C405-F27573E6F8A5}"/>
              </a:ext>
            </a:extLst>
          </p:cNvPr>
          <p:cNvSpPr>
            <a:spLocks noGrp="1"/>
          </p:cNvSpPr>
          <p:nvPr>
            <p:ph idx="1"/>
          </p:nvPr>
        </p:nvSpPr>
        <p:spPr/>
        <p:txBody>
          <a:bodyPr/>
          <a:lstStyle/>
          <a:p>
            <a:r>
              <a:rPr lang="en-US"/>
              <a:t>ASAA’s rules are the minimal ones all our member schools must follow.  It is very common for a school district to set higher standards, so make sure you know if your district does. </a:t>
            </a:r>
          </a:p>
        </p:txBody>
      </p:sp>
    </p:spTree>
    <p:extLst>
      <p:ext uri="{BB962C8B-B14F-4D97-AF65-F5344CB8AC3E}">
        <p14:creationId xmlns:p14="http://schemas.microsoft.com/office/powerpoint/2010/main" val="34565349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0CABCAE3-64FC-4149-819F-2C1812824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31" name="Picture 30">
            <a:extLst>
              <a:ext uri="{FF2B5EF4-FFF2-40B4-BE49-F238E27FC236}">
                <a16:creationId xmlns:a16="http://schemas.microsoft.com/office/drawing/2014/main" id="{012FDCFE-9AD2-4D8A-8CBF-B3AA37EBF6D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2" name="Straight Connector 31">
            <a:extLst>
              <a:ext uri="{FF2B5EF4-FFF2-40B4-BE49-F238E27FC236}">
                <a16:creationId xmlns:a16="http://schemas.microsoft.com/office/drawing/2014/main" id="{FBD463FC-4CA8-4FF4-85A3-AF9F4B98D2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BECF35C3-8B44-4F4B-BD25-4C01823DB2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34" name="Rectangle 33">
            <a:extLst>
              <a:ext uri="{FF2B5EF4-FFF2-40B4-BE49-F238E27FC236}">
                <a16:creationId xmlns:a16="http://schemas.microsoft.com/office/drawing/2014/main" id="{11587617-1CD9-4BB4-8FDB-02547523FB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B2359BEA-F467-446B-9ED2-7DE4AE3940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1661A51C-BC33-477B-19CA-CD14078E6037}"/>
              </a:ext>
            </a:extLst>
          </p:cNvPr>
          <p:cNvSpPr>
            <a:spLocks noGrp="1"/>
          </p:cNvSpPr>
          <p:nvPr>
            <p:ph type="title"/>
          </p:nvPr>
        </p:nvSpPr>
        <p:spPr>
          <a:xfrm>
            <a:off x="1772262" y="4498428"/>
            <a:ext cx="8647478" cy="528757"/>
          </a:xfrm>
        </p:spPr>
        <p:txBody>
          <a:bodyPr vert="horz" lIns="91440" tIns="45720" rIns="91440" bIns="0" rtlCol="0" anchor="b">
            <a:normAutofit/>
          </a:bodyPr>
          <a:lstStyle/>
          <a:p>
            <a:pPr algn="r"/>
            <a:r>
              <a:rPr lang="en-US"/>
              <a:t>https://akiaaa.org</a:t>
            </a:r>
          </a:p>
        </p:txBody>
      </p:sp>
      <p:pic>
        <p:nvPicPr>
          <p:cNvPr id="3" name="Picture 2">
            <a:extLst>
              <a:ext uri="{FF2B5EF4-FFF2-40B4-BE49-F238E27FC236}">
                <a16:creationId xmlns:a16="http://schemas.microsoft.com/office/drawing/2014/main" id="{D16A79BE-6DBE-85D4-61FA-D9A746000C69}"/>
              </a:ext>
            </a:extLst>
          </p:cNvPr>
          <p:cNvPicPr>
            <a:picLocks noChangeAspect="1"/>
          </p:cNvPicPr>
          <p:nvPr/>
        </p:nvPicPr>
        <p:blipFill>
          <a:blip r:embed="rId3"/>
          <a:stretch>
            <a:fillRect/>
          </a:stretch>
        </p:blipFill>
        <p:spPr>
          <a:xfrm>
            <a:off x="1756513" y="192402"/>
            <a:ext cx="8287677" cy="3833049"/>
          </a:xfrm>
          <a:prstGeom prst="rect">
            <a:avLst/>
          </a:prstGeom>
        </p:spPr>
      </p:pic>
      <p:cxnSp>
        <p:nvCxnSpPr>
          <p:cNvPr id="36" name="Straight Connector 35">
            <a:extLst>
              <a:ext uri="{FF2B5EF4-FFF2-40B4-BE49-F238E27FC236}">
                <a16:creationId xmlns:a16="http://schemas.microsoft.com/office/drawing/2014/main" id="{07C4A58F-EDCB-42E6-BB21-2D410EF078C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76728" y="5027185"/>
            <a:ext cx="8643011"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37" name="Picture 36">
            <a:extLst>
              <a:ext uri="{FF2B5EF4-FFF2-40B4-BE49-F238E27FC236}">
                <a16:creationId xmlns:a16="http://schemas.microsoft.com/office/drawing/2014/main" id="{CEF18BD6-B169-4CEE-BB3D-71DFD6A8334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8" name="Straight Connector 37">
            <a:extLst>
              <a:ext uri="{FF2B5EF4-FFF2-40B4-BE49-F238E27FC236}">
                <a16:creationId xmlns:a16="http://schemas.microsoft.com/office/drawing/2014/main" id="{0C253CD2-F713-407C-B979-22CDBA5319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04034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71ADB-BF7C-57E8-7D97-01F062673429}"/>
              </a:ext>
            </a:extLst>
          </p:cNvPr>
          <p:cNvSpPr>
            <a:spLocks noGrp="1"/>
          </p:cNvSpPr>
          <p:nvPr>
            <p:ph type="title"/>
          </p:nvPr>
        </p:nvSpPr>
        <p:spPr/>
        <p:txBody>
          <a:bodyPr>
            <a:normAutofit/>
          </a:bodyPr>
          <a:lstStyle/>
          <a:p>
            <a:pPr algn="ctr"/>
            <a:r>
              <a:rPr lang="en-US" sz="4800">
                <a:solidFill>
                  <a:schemeClr val="accent1"/>
                </a:solidFill>
                <a:latin typeface="Aharoni" panose="02010803020104030203" pitchFamily="2" charset="-79"/>
                <a:cs typeface="Aharoni" panose="02010803020104030203" pitchFamily="2" charset="-79"/>
              </a:rPr>
              <a:t>Executive Board</a:t>
            </a:r>
          </a:p>
        </p:txBody>
      </p:sp>
      <p:pic>
        <p:nvPicPr>
          <p:cNvPr id="7" name="Content Placeholder 6">
            <a:extLst>
              <a:ext uri="{FF2B5EF4-FFF2-40B4-BE49-F238E27FC236}">
                <a16:creationId xmlns:a16="http://schemas.microsoft.com/office/drawing/2014/main" id="{B2D464C8-27F1-1AC3-0316-8C9199B41383}"/>
              </a:ext>
            </a:extLst>
          </p:cNvPr>
          <p:cNvPicPr>
            <a:picLocks noGrp="1" noChangeAspect="1"/>
          </p:cNvPicPr>
          <p:nvPr>
            <p:ph sz="half" idx="1"/>
          </p:nvPr>
        </p:nvPicPr>
        <p:blipFill>
          <a:blip r:embed="rId2"/>
          <a:stretch>
            <a:fillRect/>
          </a:stretch>
        </p:blipFill>
        <p:spPr>
          <a:xfrm>
            <a:off x="1447800" y="2343883"/>
            <a:ext cx="4645025" cy="2783010"/>
          </a:xfrm>
          <a:prstGeom prst="rect">
            <a:avLst/>
          </a:prstGeom>
        </p:spPr>
      </p:pic>
      <p:pic>
        <p:nvPicPr>
          <p:cNvPr id="9" name="Content Placeholder 8">
            <a:extLst>
              <a:ext uri="{FF2B5EF4-FFF2-40B4-BE49-F238E27FC236}">
                <a16:creationId xmlns:a16="http://schemas.microsoft.com/office/drawing/2014/main" id="{499AB807-83DB-86C8-5EC0-BF1874742CB3}"/>
              </a:ext>
            </a:extLst>
          </p:cNvPr>
          <p:cNvPicPr>
            <a:picLocks noGrp="1" noChangeAspect="1"/>
          </p:cNvPicPr>
          <p:nvPr>
            <p:ph sz="half" idx="2"/>
          </p:nvPr>
        </p:nvPicPr>
        <p:blipFill>
          <a:blip r:embed="rId3"/>
          <a:stretch>
            <a:fillRect/>
          </a:stretch>
        </p:blipFill>
        <p:spPr>
          <a:xfrm>
            <a:off x="6413500" y="2369940"/>
            <a:ext cx="4645025" cy="2737246"/>
          </a:xfrm>
          <a:prstGeom prst="rect">
            <a:avLst/>
          </a:prstGeom>
        </p:spPr>
      </p:pic>
    </p:spTree>
    <p:extLst>
      <p:ext uri="{BB962C8B-B14F-4D97-AF65-F5344CB8AC3E}">
        <p14:creationId xmlns:p14="http://schemas.microsoft.com/office/powerpoint/2010/main" val="22742230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Logo, company name&#10;&#10;Description automatically generated">
            <a:extLst>
              <a:ext uri="{FF2B5EF4-FFF2-40B4-BE49-F238E27FC236}">
                <a16:creationId xmlns:a16="http://schemas.microsoft.com/office/drawing/2014/main" id="{A23651BD-8CBD-C74C-9133-E3FB8ADDD3F6}"/>
              </a:ext>
            </a:extLst>
          </p:cNvPr>
          <p:cNvPicPr>
            <a:picLocks noChangeAspect="1"/>
          </p:cNvPicPr>
          <p:nvPr/>
        </p:nvPicPr>
        <p:blipFill rotWithShape="1">
          <a:blip r:embed="rId2"/>
          <a:srcRect l="6736" r="7794"/>
          <a:stretch/>
        </p:blipFill>
        <p:spPr>
          <a:xfrm>
            <a:off x="20" y="304810"/>
            <a:ext cx="12191980" cy="6857990"/>
          </a:xfrm>
          <a:prstGeom prst="rect">
            <a:avLst/>
          </a:prstGeom>
        </p:spPr>
      </p:pic>
      <p:sp>
        <p:nvSpPr>
          <p:cNvPr id="2" name="Title 1">
            <a:extLst>
              <a:ext uri="{FF2B5EF4-FFF2-40B4-BE49-F238E27FC236}">
                <a16:creationId xmlns:a16="http://schemas.microsoft.com/office/drawing/2014/main" id="{C326B8EB-A421-864D-8986-C57426FF50C7}"/>
              </a:ext>
            </a:extLst>
          </p:cNvPr>
          <p:cNvSpPr>
            <a:spLocks noGrp="1"/>
          </p:cNvSpPr>
          <p:nvPr>
            <p:ph type="ctrTitle"/>
          </p:nvPr>
        </p:nvSpPr>
        <p:spPr>
          <a:xfrm>
            <a:off x="2103121" y="4727173"/>
            <a:ext cx="7985759" cy="868823"/>
          </a:xfrm>
        </p:spPr>
        <p:txBody>
          <a:bodyPr anchor="b">
            <a:normAutofit/>
          </a:bodyPr>
          <a:lstStyle/>
          <a:p>
            <a:pPr algn="ctr"/>
            <a:br>
              <a:rPr lang="en-US" sz="2800">
                <a:solidFill>
                  <a:schemeClr val="bg1"/>
                </a:solidFill>
              </a:rPr>
            </a:br>
            <a:r>
              <a:rPr lang="en-US" sz="2800">
                <a:solidFill>
                  <a:schemeClr val="bg1"/>
                </a:solidFill>
              </a:rPr>
              <a:t>	</a:t>
            </a:r>
          </a:p>
        </p:txBody>
      </p:sp>
      <p:sp>
        <p:nvSpPr>
          <p:cNvPr id="3" name="Subtitle 2">
            <a:extLst>
              <a:ext uri="{FF2B5EF4-FFF2-40B4-BE49-F238E27FC236}">
                <a16:creationId xmlns:a16="http://schemas.microsoft.com/office/drawing/2014/main" id="{60AEC7A6-4826-AA48-9835-A5CEB9B789BE}"/>
              </a:ext>
            </a:extLst>
          </p:cNvPr>
          <p:cNvSpPr>
            <a:spLocks noGrp="1"/>
          </p:cNvSpPr>
          <p:nvPr>
            <p:ph type="subTitle" idx="1"/>
          </p:nvPr>
        </p:nvSpPr>
        <p:spPr>
          <a:xfrm>
            <a:off x="2615738" y="5680637"/>
            <a:ext cx="6960524" cy="598516"/>
          </a:xfrm>
        </p:spPr>
        <p:txBody>
          <a:bodyPr anchor="t">
            <a:normAutofit/>
          </a:bodyPr>
          <a:lstStyle/>
          <a:p>
            <a:pPr algn="ctr"/>
            <a:endParaRPr lang="en-US" sz="2000">
              <a:solidFill>
                <a:schemeClr val="bg1"/>
              </a:solidFill>
            </a:endParaRPr>
          </a:p>
        </p:txBody>
      </p:sp>
    </p:spTree>
    <p:extLst>
      <p:ext uri="{BB962C8B-B14F-4D97-AF65-F5344CB8AC3E}">
        <p14:creationId xmlns:p14="http://schemas.microsoft.com/office/powerpoint/2010/main" val="29801521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D3D2E3D3-7D4A-83EC-6F8D-C32BADB7BAB5}"/>
              </a:ext>
            </a:extLst>
          </p:cNvPr>
          <p:cNvSpPr>
            <a:spLocks noGrp="1"/>
          </p:cNvSpPr>
          <p:nvPr>
            <p:ph type="title" idx="4294967295"/>
          </p:nvPr>
        </p:nvSpPr>
        <p:spPr>
          <a:xfrm>
            <a:off x="0" y="388884"/>
            <a:ext cx="12191999" cy="725214"/>
          </a:xfrm>
        </p:spPr>
        <p:txBody>
          <a:bodyPr>
            <a:normAutofit/>
          </a:bodyPr>
          <a:lstStyle/>
          <a:p>
            <a:pPr algn="ctr"/>
            <a:r>
              <a:rPr lang="en-US" sz="4000">
                <a:latin typeface="Aharoni" panose="02010803020104030203" pitchFamily="2" charset="-79"/>
                <a:cs typeface="Aharoni" panose="02010803020104030203" pitchFamily="2" charset="-79"/>
              </a:rPr>
              <a:t>AKIAAA</a:t>
            </a:r>
          </a:p>
        </p:txBody>
      </p:sp>
      <p:sp>
        <p:nvSpPr>
          <p:cNvPr id="13" name="TextBox 12">
            <a:extLst>
              <a:ext uri="{FF2B5EF4-FFF2-40B4-BE49-F238E27FC236}">
                <a16:creationId xmlns:a16="http://schemas.microsoft.com/office/drawing/2014/main" id="{BB816A56-2395-4B70-F40C-EE229677C1CA}"/>
              </a:ext>
            </a:extLst>
          </p:cNvPr>
          <p:cNvSpPr txBox="1"/>
          <p:nvPr/>
        </p:nvSpPr>
        <p:spPr>
          <a:xfrm>
            <a:off x="335280" y="1188720"/>
            <a:ext cx="11603420" cy="170091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nSpc>
                <a:spcPct val="150000"/>
              </a:lnSpc>
            </a:pPr>
            <a:r>
              <a:rPr lang="en-US">
                <a:solidFill>
                  <a:srgbClr val="2D3748"/>
                </a:solidFill>
                <a:latin typeface="Arial Rounded MT Bold" panose="020F0704030504030204" pitchFamily="34" charset="77"/>
              </a:rPr>
              <a:t>The Alaska Interscholastic Activity Administrators Association is a voluntary association of public and Private high Schools which was established by and is responsible to its members.  We are committed to improving the governance of activities within the state of Alaska in cooperation with the Alaska Schools Activities Association (ASAA).</a:t>
            </a:r>
          </a:p>
        </p:txBody>
      </p:sp>
      <p:sp>
        <p:nvSpPr>
          <p:cNvPr id="15" name="TextBox 14">
            <a:extLst>
              <a:ext uri="{FF2B5EF4-FFF2-40B4-BE49-F238E27FC236}">
                <a16:creationId xmlns:a16="http://schemas.microsoft.com/office/drawing/2014/main" id="{67CD1D11-74A9-3E86-D2A9-7B17E803CF4A}"/>
              </a:ext>
            </a:extLst>
          </p:cNvPr>
          <p:cNvSpPr txBox="1"/>
          <p:nvPr/>
        </p:nvSpPr>
        <p:spPr>
          <a:xfrm>
            <a:off x="1066800" y="3383280"/>
            <a:ext cx="9690538" cy="869918"/>
          </a:xfrm>
          <a:prstGeom prst="rect">
            <a:avLst/>
          </a:prstGeom>
          <a:gradFill>
            <a:gsLst>
              <a:gs pos="0">
                <a:schemeClr val="accent1">
                  <a:lumMod val="60000"/>
                  <a:lumOff val="40000"/>
                </a:schemeClr>
              </a:gs>
              <a:gs pos="100000">
                <a:schemeClr val="accent1">
                  <a:lumMod val="40000"/>
                  <a:lumOff val="60000"/>
                </a:schemeClr>
              </a:gs>
            </a:gsLst>
            <a:path path="circle">
              <a:fillToRect l="43000" r="43000" b="100000"/>
            </a:path>
          </a:gradFill>
        </p:spPr>
        <p:txBody>
          <a:bodyPr wrap="square" rtlCol="0">
            <a:spAutoFit/>
          </a:bodyPr>
          <a:lstStyle/>
          <a:p>
            <a:pPr algn="ctr">
              <a:lnSpc>
                <a:spcPct val="150000"/>
              </a:lnSpc>
            </a:pPr>
            <a:r>
              <a:rPr lang="en-US">
                <a:latin typeface="Arial Rounded MT Bold" panose="020F0704030504030204" pitchFamily="34" charset="77"/>
                <a:cs typeface="Calibri" panose="020F0502020204030204" pitchFamily="34" charset="0"/>
              </a:rPr>
              <a:t>The AKIAAA provides activity administrators with the knowledge and skills required to administer the highest quality education based activity programs.</a:t>
            </a:r>
          </a:p>
        </p:txBody>
      </p:sp>
      <p:sp>
        <p:nvSpPr>
          <p:cNvPr id="16" name="TextBox 15">
            <a:extLst>
              <a:ext uri="{FF2B5EF4-FFF2-40B4-BE49-F238E27FC236}">
                <a16:creationId xmlns:a16="http://schemas.microsoft.com/office/drawing/2014/main" id="{78C13E3C-53DA-F381-AE3C-4058E6AD049C}"/>
              </a:ext>
            </a:extLst>
          </p:cNvPr>
          <p:cNvSpPr txBox="1"/>
          <p:nvPr/>
        </p:nvSpPr>
        <p:spPr>
          <a:xfrm>
            <a:off x="2895600" y="4882765"/>
            <a:ext cx="6478577" cy="369332"/>
          </a:xfrm>
          <a:prstGeom prst="rect">
            <a:avLst/>
          </a:prstGeom>
          <a:noFill/>
        </p:spPr>
        <p:txBody>
          <a:bodyPr wrap="square" rtlCol="0">
            <a:spAutoFit/>
          </a:bodyPr>
          <a:lstStyle/>
          <a:p>
            <a:pPr algn="ctr"/>
            <a:r>
              <a:rPr lang="en-US" b="1">
                <a:solidFill>
                  <a:srgbClr val="0070C0"/>
                </a:solidFill>
                <a:latin typeface="Arial Rounded MT Bold" panose="020F0704030504030204" pitchFamily="34" charset="77"/>
                <a:hlinkClick r:id="rId2">
                  <a:extLst>
                    <a:ext uri="{A12FA001-AC4F-418D-AE19-62706E023703}">
                      <ahyp:hlinkClr xmlns:ahyp="http://schemas.microsoft.com/office/drawing/2018/hyperlinkcolor" val="tx"/>
                    </a:ext>
                  </a:extLst>
                </a:hlinkClick>
              </a:rPr>
              <a:t>Join us today and become a member of AKIAAA!</a:t>
            </a:r>
            <a:endParaRPr lang="en-US">
              <a:solidFill>
                <a:srgbClr val="0070C0"/>
              </a:solidFill>
              <a:latin typeface="Arial Rounded MT Bold" panose="020F0704030504030204" pitchFamily="34" charset="77"/>
            </a:endParaRPr>
          </a:p>
        </p:txBody>
      </p:sp>
    </p:spTree>
    <p:extLst>
      <p:ext uri="{BB962C8B-B14F-4D97-AF65-F5344CB8AC3E}">
        <p14:creationId xmlns:p14="http://schemas.microsoft.com/office/powerpoint/2010/main" val="36339309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56A02D0-148C-2A29-2FA6-106687616114}"/>
              </a:ext>
            </a:extLst>
          </p:cNvPr>
          <p:cNvSpPr>
            <a:spLocks noGrp="1"/>
          </p:cNvSpPr>
          <p:nvPr>
            <p:ph type="title"/>
          </p:nvPr>
        </p:nvSpPr>
        <p:spPr/>
        <p:txBody>
          <a:bodyPr>
            <a:normAutofit/>
          </a:bodyPr>
          <a:lstStyle/>
          <a:p>
            <a:pPr algn="ctr"/>
            <a:r>
              <a:rPr lang="en-US" sz="4800" cap="none">
                <a:latin typeface="Aharoni" panose="02010803020104030203" pitchFamily="2" charset="-79"/>
                <a:cs typeface="Aharoni" panose="02010803020104030203" pitchFamily="2" charset="-79"/>
              </a:rPr>
              <a:t>Membership</a:t>
            </a:r>
          </a:p>
        </p:txBody>
      </p:sp>
      <p:sp>
        <p:nvSpPr>
          <p:cNvPr id="4" name="Content Placeholder 3">
            <a:extLst>
              <a:ext uri="{FF2B5EF4-FFF2-40B4-BE49-F238E27FC236}">
                <a16:creationId xmlns:a16="http://schemas.microsoft.com/office/drawing/2014/main" id="{5DF595D3-BB7D-FEDB-D0F5-A623B51BF8A2}"/>
              </a:ext>
            </a:extLst>
          </p:cNvPr>
          <p:cNvSpPr>
            <a:spLocks noGrp="1"/>
          </p:cNvSpPr>
          <p:nvPr>
            <p:ph idx="1"/>
          </p:nvPr>
        </p:nvSpPr>
        <p:spPr/>
        <p:txBody>
          <a:bodyPr>
            <a:normAutofit/>
          </a:bodyPr>
          <a:lstStyle/>
          <a:p>
            <a:pPr marL="0" indent="0">
              <a:buNone/>
            </a:pPr>
            <a:endParaRPr lang="en-US" sz="2400"/>
          </a:p>
          <a:p>
            <a:pPr marL="0" indent="0">
              <a:buNone/>
            </a:pPr>
            <a:endParaRPr lang="en-US" sz="2400"/>
          </a:p>
          <a:p>
            <a:pPr marL="0" indent="0">
              <a:buNone/>
            </a:pPr>
            <a:endParaRPr lang="en-US" sz="2400"/>
          </a:p>
          <a:p>
            <a:pPr marL="0" indent="0">
              <a:buNone/>
            </a:pPr>
            <a:endParaRPr lang="en-US" sz="2400"/>
          </a:p>
          <a:p>
            <a:pPr marL="0" indent="0">
              <a:buNone/>
            </a:pPr>
            <a:endParaRPr lang="en-US" sz="2400"/>
          </a:p>
        </p:txBody>
      </p:sp>
      <p:pic>
        <p:nvPicPr>
          <p:cNvPr id="6" name="Picture 5">
            <a:extLst>
              <a:ext uri="{FF2B5EF4-FFF2-40B4-BE49-F238E27FC236}">
                <a16:creationId xmlns:a16="http://schemas.microsoft.com/office/drawing/2014/main" id="{486D7796-E836-B321-248E-DFDE34B79170}"/>
              </a:ext>
            </a:extLst>
          </p:cNvPr>
          <p:cNvPicPr>
            <a:picLocks noChangeAspect="1"/>
          </p:cNvPicPr>
          <p:nvPr/>
        </p:nvPicPr>
        <p:blipFill>
          <a:blip r:embed="rId3"/>
          <a:stretch>
            <a:fillRect/>
          </a:stretch>
        </p:blipFill>
        <p:spPr>
          <a:xfrm>
            <a:off x="1158240" y="1936548"/>
            <a:ext cx="5300516" cy="4095853"/>
          </a:xfrm>
          <a:prstGeom prst="rect">
            <a:avLst/>
          </a:prstGeom>
        </p:spPr>
      </p:pic>
      <p:sp>
        <p:nvSpPr>
          <p:cNvPr id="8" name="TextBox 7">
            <a:extLst>
              <a:ext uri="{FF2B5EF4-FFF2-40B4-BE49-F238E27FC236}">
                <a16:creationId xmlns:a16="http://schemas.microsoft.com/office/drawing/2014/main" id="{67A55CE8-57F6-FE23-6CC2-D3693884C639}"/>
              </a:ext>
            </a:extLst>
          </p:cNvPr>
          <p:cNvSpPr txBox="1"/>
          <p:nvPr/>
        </p:nvSpPr>
        <p:spPr>
          <a:xfrm>
            <a:off x="6370320" y="2194560"/>
            <a:ext cx="5760720" cy="461665"/>
          </a:xfrm>
          <a:prstGeom prst="rect">
            <a:avLst/>
          </a:prstGeom>
          <a:noFill/>
        </p:spPr>
        <p:txBody>
          <a:bodyPr wrap="square" rtlCol="0">
            <a:spAutoFit/>
          </a:bodyPr>
          <a:lstStyle/>
          <a:p>
            <a:r>
              <a:rPr lang="en-US" sz="2400">
                <a:solidFill>
                  <a:schemeClr val="accent3">
                    <a:lumMod val="75000"/>
                  </a:schemeClr>
                </a:solidFill>
                <a:latin typeface="Copperplate" panose="02000504000000020004" pitchFamily="2" charset="77"/>
              </a:rPr>
              <a:t>https://</a:t>
            </a:r>
            <a:r>
              <a:rPr lang="en-US" sz="2400" err="1">
                <a:solidFill>
                  <a:schemeClr val="accent3">
                    <a:lumMod val="75000"/>
                  </a:schemeClr>
                </a:solidFill>
                <a:latin typeface="Copperplate" panose="02000504000000020004" pitchFamily="2" charset="77"/>
              </a:rPr>
              <a:t>akiaaa.org</a:t>
            </a:r>
            <a:r>
              <a:rPr lang="en-US" sz="2400">
                <a:solidFill>
                  <a:schemeClr val="accent3">
                    <a:lumMod val="75000"/>
                  </a:schemeClr>
                </a:solidFill>
                <a:latin typeface="Copperplate" panose="02000504000000020004" pitchFamily="2" charset="77"/>
              </a:rPr>
              <a:t>/membership-form/</a:t>
            </a:r>
          </a:p>
        </p:txBody>
      </p:sp>
      <p:sp>
        <p:nvSpPr>
          <p:cNvPr id="9" name="TextBox 8">
            <a:extLst>
              <a:ext uri="{FF2B5EF4-FFF2-40B4-BE49-F238E27FC236}">
                <a16:creationId xmlns:a16="http://schemas.microsoft.com/office/drawing/2014/main" id="{4916B791-61BB-02C2-C230-F7F391199388}"/>
              </a:ext>
            </a:extLst>
          </p:cNvPr>
          <p:cNvSpPr txBox="1"/>
          <p:nvPr/>
        </p:nvSpPr>
        <p:spPr>
          <a:xfrm>
            <a:off x="6736080" y="2926080"/>
            <a:ext cx="4937760" cy="1569660"/>
          </a:xfrm>
          <a:prstGeom prst="rect">
            <a:avLst/>
          </a:prstGeom>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AKIAAA is a Member of NIAAA</a:t>
            </a:r>
          </a:p>
          <a:p>
            <a:pPr algn="ctr"/>
            <a:r>
              <a:rPr lang="en-US">
                <a:solidFill>
                  <a:schemeClr val="tx1"/>
                </a:solidFill>
                <a:latin typeface="Calibri" panose="020F0502020204030204" pitchFamily="34" charset="0"/>
                <a:cs typeface="Calibri" panose="020F0502020204030204" pitchFamily="34" charset="0"/>
              </a:rPr>
              <a:t>AKIAAA is a member of the National Interscholastic Athletic Administrators Association. The NIAAA provides education, leadership, resources and best practices for athletic administrators.</a:t>
            </a:r>
          </a:p>
        </p:txBody>
      </p:sp>
      <p:sp>
        <p:nvSpPr>
          <p:cNvPr id="11" name="TextBox 10">
            <a:extLst>
              <a:ext uri="{FF2B5EF4-FFF2-40B4-BE49-F238E27FC236}">
                <a16:creationId xmlns:a16="http://schemas.microsoft.com/office/drawing/2014/main" id="{0ECB8598-0372-6FD0-D24B-4CE8244D943D}"/>
              </a:ext>
            </a:extLst>
          </p:cNvPr>
          <p:cNvSpPr txBox="1"/>
          <p:nvPr/>
        </p:nvSpPr>
        <p:spPr>
          <a:xfrm>
            <a:off x="7363298" y="4572000"/>
            <a:ext cx="3748561" cy="584775"/>
          </a:xfrm>
          <a:prstGeom prst="rect">
            <a:avLst/>
          </a:prstGeom>
          <a:noFill/>
        </p:spPr>
        <p:txBody>
          <a:bodyPr wrap="square" rtlCol="0">
            <a:spAutoFit/>
          </a:bodyPr>
          <a:lstStyle/>
          <a:p>
            <a:pPr algn="ctr"/>
            <a:r>
              <a:rPr lang="en-US" sz="3200">
                <a:solidFill>
                  <a:schemeClr val="accent3">
                    <a:lumMod val="75000"/>
                  </a:schemeClr>
                </a:solidFill>
                <a:latin typeface="Copperplate" panose="02000504000000020004" pitchFamily="2" charset="77"/>
              </a:rPr>
              <a:t>https://</a:t>
            </a:r>
            <a:r>
              <a:rPr lang="en-US" sz="3200" err="1">
                <a:solidFill>
                  <a:schemeClr val="accent3">
                    <a:lumMod val="75000"/>
                  </a:schemeClr>
                </a:solidFill>
                <a:latin typeface="Copperplate" panose="02000504000000020004" pitchFamily="2" charset="77"/>
              </a:rPr>
              <a:t>niaaa.org</a:t>
            </a:r>
            <a:endParaRPr lang="en-US" sz="3200">
              <a:solidFill>
                <a:schemeClr val="accent3">
                  <a:lumMod val="75000"/>
                </a:schemeClr>
              </a:solidFill>
              <a:latin typeface="Copperplate" panose="02000504000000020004" pitchFamily="2" charset="77"/>
            </a:endParaRPr>
          </a:p>
        </p:txBody>
      </p:sp>
      <p:pic>
        <p:nvPicPr>
          <p:cNvPr id="2" name="Picture 1">
            <a:extLst>
              <a:ext uri="{FF2B5EF4-FFF2-40B4-BE49-F238E27FC236}">
                <a16:creationId xmlns:a16="http://schemas.microsoft.com/office/drawing/2014/main" id="{4F5EB509-5F4A-3B2B-72F4-4174ED614E6D}"/>
              </a:ext>
            </a:extLst>
          </p:cNvPr>
          <p:cNvPicPr>
            <a:picLocks noChangeAspect="1"/>
          </p:cNvPicPr>
          <p:nvPr/>
        </p:nvPicPr>
        <p:blipFill>
          <a:blip r:embed="rId4"/>
          <a:stretch>
            <a:fillRect/>
          </a:stretch>
        </p:blipFill>
        <p:spPr>
          <a:xfrm>
            <a:off x="21772" y="19051"/>
            <a:ext cx="12159342" cy="6852555"/>
          </a:xfrm>
          <a:prstGeom prst="rect">
            <a:avLst/>
          </a:prstGeom>
        </p:spPr>
      </p:pic>
    </p:spTree>
    <p:extLst>
      <p:ext uri="{BB962C8B-B14F-4D97-AF65-F5344CB8AC3E}">
        <p14:creationId xmlns:p14="http://schemas.microsoft.com/office/powerpoint/2010/main" val="22369995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95A3772-82FD-0A6A-093A-526B135F62D8}"/>
              </a:ext>
            </a:extLst>
          </p:cNvPr>
          <p:cNvPicPr>
            <a:picLocks noChangeAspect="1"/>
          </p:cNvPicPr>
          <p:nvPr/>
        </p:nvPicPr>
        <p:blipFill>
          <a:blip r:embed="rId2"/>
          <a:stretch>
            <a:fillRect/>
          </a:stretch>
        </p:blipFill>
        <p:spPr>
          <a:xfrm>
            <a:off x="-14377" y="-5391"/>
            <a:ext cx="12191999" cy="6868782"/>
          </a:xfrm>
          <a:prstGeom prst="rect">
            <a:avLst/>
          </a:prstGeom>
        </p:spPr>
      </p:pic>
    </p:spTree>
    <p:extLst>
      <p:ext uri="{BB962C8B-B14F-4D97-AF65-F5344CB8AC3E}">
        <p14:creationId xmlns:p14="http://schemas.microsoft.com/office/powerpoint/2010/main" val="24546715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5" name="Picture 14">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7" name="Straight Connector 16">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4" name="Title 3">
            <a:extLst>
              <a:ext uri="{FF2B5EF4-FFF2-40B4-BE49-F238E27FC236}">
                <a16:creationId xmlns:a16="http://schemas.microsoft.com/office/drawing/2014/main" id="{69643D9B-1CA0-63A1-C652-BA14C0A2A1DB}"/>
              </a:ext>
            </a:extLst>
          </p:cNvPr>
          <p:cNvSpPr>
            <a:spLocks noGrp="1"/>
          </p:cNvSpPr>
          <p:nvPr>
            <p:ph type="title"/>
          </p:nvPr>
        </p:nvSpPr>
        <p:spPr>
          <a:xfrm>
            <a:off x="1451579" y="804519"/>
            <a:ext cx="9603275" cy="1049235"/>
          </a:xfrm>
        </p:spPr>
        <p:txBody>
          <a:bodyPr vert="horz" lIns="91440" tIns="45720" rIns="91440" bIns="45720" rtlCol="0" anchor="t">
            <a:normAutofit/>
          </a:bodyPr>
          <a:lstStyle/>
          <a:p>
            <a:r>
              <a:rPr lang="en-US"/>
              <a:t>NIAAA</a:t>
            </a:r>
          </a:p>
        </p:txBody>
      </p:sp>
      <p:pic>
        <p:nvPicPr>
          <p:cNvPr id="10" name="Content Placeholder 9">
            <a:extLst>
              <a:ext uri="{FF2B5EF4-FFF2-40B4-BE49-F238E27FC236}">
                <a16:creationId xmlns:a16="http://schemas.microsoft.com/office/drawing/2014/main" id="{B0967E50-7DF3-ED0E-37F2-C44032798ADA}"/>
              </a:ext>
            </a:extLst>
          </p:cNvPr>
          <p:cNvPicPr>
            <a:picLocks noGrp="1" noChangeAspect="1"/>
          </p:cNvPicPr>
          <p:nvPr>
            <p:ph sz="half" idx="2"/>
          </p:nvPr>
        </p:nvPicPr>
        <p:blipFill>
          <a:blip r:embed="rId3"/>
          <a:stretch>
            <a:fillRect/>
          </a:stretch>
        </p:blipFill>
        <p:spPr>
          <a:xfrm>
            <a:off x="1511301" y="2096294"/>
            <a:ext cx="2566714" cy="2090500"/>
          </a:xfrm>
          <a:prstGeom prst="rect">
            <a:avLst/>
          </a:prstGeom>
        </p:spPr>
      </p:pic>
      <p:grpSp>
        <p:nvGrpSpPr>
          <p:cNvPr id="21" name="Group 20">
            <a:extLst>
              <a:ext uri="{FF2B5EF4-FFF2-40B4-BE49-F238E27FC236}">
                <a16:creationId xmlns:a16="http://schemas.microsoft.com/office/drawing/2014/main" id="{93401815-9C3D-43EE-B4E4-2504090CEF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09823" y="2012810"/>
            <a:ext cx="4948659" cy="3453535"/>
            <a:chOff x="7807230" y="2012810"/>
            <a:chExt cx="3251252" cy="3459865"/>
          </a:xfrm>
        </p:grpSpPr>
        <p:sp>
          <p:nvSpPr>
            <p:cNvPr id="22" name="Rectangle 21">
              <a:extLst>
                <a:ext uri="{FF2B5EF4-FFF2-40B4-BE49-F238E27FC236}">
                  <a16:creationId xmlns:a16="http://schemas.microsoft.com/office/drawing/2014/main" id="{CDC52205-72B7-41BE-99DF-6B24F25ED6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298BFFC9-C8B3-41FE-B9CC-C492B07945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8" name="Content Placeholder 7">
            <a:extLst>
              <a:ext uri="{FF2B5EF4-FFF2-40B4-BE49-F238E27FC236}">
                <a16:creationId xmlns:a16="http://schemas.microsoft.com/office/drawing/2014/main" id="{F27FF058-FFF0-DA0F-2534-1BAA792D38A3}"/>
              </a:ext>
            </a:extLst>
          </p:cNvPr>
          <p:cNvPicPr>
            <a:picLocks noGrp="1" noChangeAspect="1"/>
          </p:cNvPicPr>
          <p:nvPr>
            <p:ph sz="half" idx="1"/>
          </p:nvPr>
        </p:nvPicPr>
        <p:blipFill>
          <a:blip r:embed="rId4"/>
          <a:srcRect t="6275" r="3" b="3"/>
          <a:stretch>
            <a:fillRect/>
          </a:stretch>
        </p:blipFill>
        <p:spPr>
          <a:xfrm>
            <a:off x="6277257" y="2194560"/>
            <a:ext cx="4613872" cy="3124351"/>
          </a:xfrm>
          <a:prstGeom prst="rect">
            <a:avLst/>
          </a:prstGeom>
        </p:spPr>
      </p:pic>
      <p:sp>
        <p:nvSpPr>
          <p:cNvPr id="11" name="TextBox 10">
            <a:extLst>
              <a:ext uri="{FF2B5EF4-FFF2-40B4-BE49-F238E27FC236}">
                <a16:creationId xmlns:a16="http://schemas.microsoft.com/office/drawing/2014/main" id="{F0646CE8-0C94-5315-7EA4-0E8701CCE1C1}"/>
              </a:ext>
            </a:extLst>
          </p:cNvPr>
          <p:cNvSpPr txBox="1"/>
          <p:nvPr/>
        </p:nvSpPr>
        <p:spPr>
          <a:xfrm>
            <a:off x="518160" y="4389120"/>
            <a:ext cx="5029200" cy="914400"/>
          </a:xfrm>
          <a:prstGeom prst="rect">
            <a:avLst/>
          </a:prstGeom>
          <a:noFill/>
        </p:spPr>
        <p:txBody>
          <a:bodyPr wrap="square" rtlCol="0">
            <a:spAutoFit/>
          </a:bodyPr>
          <a:lstStyle/>
          <a:p>
            <a:r>
              <a:rPr lang="en-US" sz="1600">
                <a:latin typeface="Calibri" panose="020F0502020204030204" pitchFamily="34" charset="0"/>
                <a:cs typeface="Calibri" panose="020F0502020204030204" pitchFamily="34" charset="0"/>
              </a:rPr>
              <a:t>The NIAAA’s Professional Development Academy includes the Leadership Training Institute (LTI), the Certification Program, Assessment, and Educational Initiatives.</a:t>
            </a:r>
          </a:p>
        </p:txBody>
      </p:sp>
    </p:spTree>
    <p:extLst>
      <p:ext uri="{BB962C8B-B14F-4D97-AF65-F5344CB8AC3E}">
        <p14:creationId xmlns:p14="http://schemas.microsoft.com/office/powerpoint/2010/main" val="19185252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568DC33-A035-2079-A3F2-6839DD46D93D}"/>
              </a:ext>
            </a:extLst>
          </p:cNvPr>
          <p:cNvPicPr>
            <a:picLocks noChangeAspect="1"/>
          </p:cNvPicPr>
          <p:nvPr/>
        </p:nvPicPr>
        <p:blipFill>
          <a:blip r:embed="rId2"/>
          <a:srcRect/>
          <a:stretch>
            <a:fillRect/>
          </a:stretch>
        </p:blipFill>
        <p:spPr>
          <a:xfrm>
            <a:off x="20" y="10"/>
            <a:ext cx="12191979" cy="6857990"/>
          </a:xfrm>
          <a:prstGeom prst="rect">
            <a:avLst/>
          </a:prstGeom>
        </p:spPr>
      </p:pic>
      <p:sp>
        <p:nvSpPr>
          <p:cNvPr id="2" name="Title 1">
            <a:extLst>
              <a:ext uri="{FF2B5EF4-FFF2-40B4-BE49-F238E27FC236}">
                <a16:creationId xmlns:a16="http://schemas.microsoft.com/office/drawing/2014/main" id="{C40C645F-D539-1BFA-2F41-02CDFF075D00}"/>
              </a:ext>
            </a:extLst>
          </p:cNvPr>
          <p:cNvSpPr>
            <a:spLocks noGrp="1"/>
          </p:cNvSpPr>
          <p:nvPr>
            <p:ph type="title"/>
          </p:nvPr>
        </p:nvSpPr>
        <p:spPr>
          <a:xfrm>
            <a:off x="475488" y="1124712"/>
            <a:ext cx="4023360" cy="3200400"/>
          </a:xfrm>
        </p:spPr>
        <p:txBody>
          <a:bodyPr vert="horz" lIns="91440" tIns="45720" rIns="91440" bIns="45720" rtlCol="0" anchor="b">
            <a:normAutofit/>
          </a:bodyPr>
          <a:lstStyle/>
          <a:p>
            <a:r>
              <a:rPr lang="en-US" sz="3000"/>
              <a:t>ESSENTIAL MUST DO’S FOR ATHLETIC ADMINISTRATORS </a:t>
            </a:r>
          </a:p>
        </p:txBody>
      </p:sp>
    </p:spTree>
    <p:extLst>
      <p:ext uri="{BB962C8B-B14F-4D97-AF65-F5344CB8AC3E}">
        <p14:creationId xmlns:p14="http://schemas.microsoft.com/office/powerpoint/2010/main" val="247223730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1BFD5-D149-D2AC-65BF-58320EAB5FD4}"/>
              </a:ext>
            </a:extLst>
          </p:cNvPr>
          <p:cNvSpPr>
            <a:spLocks noGrp="1"/>
          </p:cNvSpPr>
          <p:nvPr>
            <p:ph type="title"/>
          </p:nvPr>
        </p:nvSpPr>
        <p:spPr/>
        <p:txBody>
          <a:bodyPr/>
          <a:lstStyle/>
          <a:p>
            <a:pPr algn="ctr"/>
            <a:r>
              <a:rPr lang="en-US"/>
              <a:t>COACHES MEETING </a:t>
            </a:r>
          </a:p>
        </p:txBody>
      </p:sp>
      <p:sp>
        <p:nvSpPr>
          <p:cNvPr id="3" name="Content Placeholder 2">
            <a:extLst>
              <a:ext uri="{FF2B5EF4-FFF2-40B4-BE49-F238E27FC236}">
                <a16:creationId xmlns:a16="http://schemas.microsoft.com/office/drawing/2014/main" id="{5BD12CDC-026D-00ED-E3CE-120EE3641D80}"/>
              </a:ext>
            </a:extLst>
          </p:cNvPr>
          <p:cNvSpPr>
            <a:spLocks noGrp="1"/>
          </p:cNvSpPr>
          <p:nvPr>
            <p:ph sz="half" idx="1"/>
          </p:nvPr>
        </p:nvSpPr>
        <p:spPr/>
        <p:txBody>
          <a:bodyPr vert="horz" lIns="91440" tIns="45720" rIns="91440" bIns="45720" rtlCol="0" anchor="t">
            <a:noAutofit/>
          </a:bodyPr>
          <a:lstStyle/>
          <a:p>
            <a:r>
              <a:rPr lang="en-US" sz="1600"/>
              <a:t>Week of or week before activities start. </a:t>
            </a:r>
          </a:p>
          <a:p>
            <a:r>
              <a:rPr lang="en-US" sz="1600"/>
              <a:t>Have drinks/snacks/everything prepared.</a:t>
            </a:r>
          </a:p>
          <a:p>
            <a:r>
              <a:rPr lang="en-US" sz="1600"/>
              <a:t>EAP folder prepared and ready for coaches meeting. </a:t>
            </a:r>
          </a:p>
          <a:p>
            <a:r>
              <a:rPr lang="en-US" sz="1600"/>
              <a:t>Theme for the year. </a:t>
            </a:r>
          </a:p>
          <a:p>
            <a:r>
              <a:rPr lang="en-US" sz="1600"/>
              <a:t>Start with introductions, for example: name, how many years at your school, and one good thing from the summer.</a:t>
            </a:r>
          </a:p>
          <a:p>
            <a:r>
              <a:rPr lang="en-US" sz="1600"/>
              <a:t>Coaches goals for the season.</a:t>
            </a:r>
          </a:p>
          <a:p>
            <a:r>
              <a:rPr lang="en-US" sz="1600"/>
              <a:t>Thank them, show appreciate for them and their family. </a:t>
            </a:r>
          </a:p>
          <a:p>
            <a:endParaRPr lang="en-US" sz="1600"/>
          </a:p>
        </p:txBody>
      </p:sp>
      <p:sp>
        <p:nvSpPr>
          <p:cNvPr id="4" name="Content Placeholder 3">
            <a:extLst>
              <a:ext uri="{FF2B5EF4-FFF2-40B4-BE49-F238E27FC236}">
                <a16:creationId xmlns:a16="http://schemas.microsoft.com/office/drawing/2014/main" id="{E24F229A-B53B-2649-D171-3CE116C4B863}"/>
              </a:ext>
            </a:extLst>
          </p:cNvPr>
          <p:cNvSpPr>
            <a:spLocks noGrp="1"/>
          </p:cNvSpPr>
          <p:nvPr>
            <p:ph sz="half" idx="2"/>
          </p:nvPr>
        </p:nvSpPr>
        <p:spPr/>
        <p:txBody>
          <a:bodyPr>
            <a:normAutofit fontScale="77500" lnSpcReduction="20000"/>
          </a:bodyPr>
          <a:lstStyle/>
          <a:p>
            <a:r>
              <a:rPr lang="en-US" sz="1900"/>
              <a:t>Paperwork completion and expectations for coaches and participants. </a:t>
            </a:r>
          </a:p>
          <a:p>
            <a:r>
              <a:rPr lang="en-US" sz="1900"/>
              <a:t>Adding late athletes. </a:t>
            </a:r>
          </a:p>
          <a:p>
            <a:r>
              <a:rPr lang="en-US" sz="1900"/>
              <a:t>Fundraising expectations and policies to follow. </a:t>
            </a:r>
          </a:p>
          <a:p>
            <a:r>
              <a:rPr lang="en-US" sz="1900"/>
              <a:t>Expectations of athletes.</a:t>
            </a:r>
          </a:p>
          <a:p>
            <a:r>
              <a:rPr lang="en-US" sz="1900"/>
              <a:t>Expectations of coaches. </a:t>
            </a:r>
          </a:p>
          <a:p>
            <a:r>
              <a:rPr lang="en-US" sz="1900"/>
              <a:t>Expectations of parents. </a:t>
            </a:r>
          </a:p>
          <a:p>
            <a:r>
              <a:rPr lang="en-US" sz="1900"/>
              <a:t>Chain of command. </a:t>
            </a:r>
          </a:p>
          <a:p>
            <a:r>
              <a:rPr lang="en-US" sz="1900"/>
              <a:t>Supervision before, during, and after practice time. </a:t>
            </a:r>
          </a:p>
          <a:p>
            <a:endParaRPr lang="en-US" sz="1800"/>
          </a:p>
        </p:txBody>
      </p:sp>
    </p:spTree>
    <p:extLst>
      <p:ext uri="{BB962C8B-B14F-4D97-AF65-F5344CB8AC3E}">
        <p14:creationId xmlns:p14="http://schemas.microsoft.com/office/powerpoint/2010/main" val="14282998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2C7B7E-441F-F2A2-DB90-E9A527FBDC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361F9C-B8F4-85E8-382F-7BD8A2727EDD}"/>
              </a:ext>
            </a:extLst>
          </p:cNvPr>
          <p:cNvSpPr>
            <a:spLocks noGrp="1"/>
          </p:cNvSpPr>
          <p:nvPr>
            <p:ph type="title"/>
          </p:nvPr>
        </p:nvSpPr>
        <p:spPr/>
        <p:txBody>
          <a:bodyPr/>
          <a:lstStyle/>
          <a:p>
            <a:pPr algn="ctr"/>
            <a:r>
              <a:rPr lang="en-US"/>
              <a:t>COACHES MEETING </a:t>
            </a:r>
          </a:p>
        </p:txBody>
      </p:sp>
      <p:sp>
        <p:nvSpPr>
          <p:cNvPr id="3" name="Content Placeholder 2">
            <a:extLst>
              <a:ext uri="{FF2B5EF4-FFF2-40B4-BE49-F238E27FC236}">
                <a16:creationId xmlns:a16="http://schemas.microsoft.com/office/drawing/2014/main" id="{3838A6B1-D9F8-7FE1-7847-85BD9E8B0433}"/>
              </a:ext>
            </a:extLst>
          </p:cNvPr>
          <p:cNvSpPr>
            <a:spLocks noGrp="1"/>
          </p:cNvSpPr>
          <p:nvPr>
            <p:ph sz="half" idx="1"/>
          </p:nvPr>
        </p:nvSpPr>
        <p:spPr>
          <a:xfrm>
            <a:off x="1115568" y="2017343"/>
            <a:ext cx="4937760" cy="4440017"/>
          </a:xfrm>
        </p:spPr>
        <p:txBody>
          <a:bodyPr>
            <a:noAutofit/>
          </a:bodyPr>
          <a:lstStyle/>
          <a:p>
            <a:r>
              <a:rPr lang="en-US" sz="1800"/>
              <a:t>Injury process.</a:t>
            </a:r>
          </a:p>
          <a:p>
            <a:r>
              <a:rPr lang="en-US" sz="1800"/>
              <a:t>Travel expectations:</a:t>
            </a:r>
          </a:p>
          <a:p>
            <a:pPr lvl="1"/>
            <a:r>
              <a:rPr lang="en-US" sz="1800"/>
              <a:t>What the school pays for and what the boosters will pay for. </a:t>
            </a:r>
          </a:p>
          <a:p>
            <a:pPr lvl="1"/>
            <a:r>
              <a:rPr lang="en-US" sz="1800"/>
              <a:t>Bussing/rental request.</a:t>
            </a:r>
          </a:p>
          <a:p>
            <a:pPr lvl="1"/>
            <a:r>
              <a:rPr lang="en-US" sz="1800"/>
              <a:t>Review district policies on students driving.</a:t>
            </a:r>
          </a:p>
          <a:p>
            <a:pPr lvl="1"/>
            <a:r>
              <a:rPr lang="en-US" sz="1800"/>
              <a:t>Flight information. </a:t>
            </a:r>
          </a:p>
          <a:p>
            <a:pPr lvl="1"/>
            <a:r>
              <a:rPr lang="en-US" sz="1800"/>
              <a:t>Rosters to staff. </a:t>
            </a:r>
          </a:p>
          <a:p>
            <a:pPr lvl="1"/>
            <a:r>
              <a:rPr lang="en-US" sz="1800"/>
              <a:t>Itineraries to athletes/parents/and bussing personal. </a:t>
            </a:r>
          </a:p>
        </p:txBody>
      </p:sp>
      <p:sp>
        <p:nvSpPr>
          <p:cNvPr id="4" name="Content Placeholder 3">
            <a:extLst>
              <a:ext uri="{FF2B5EF4-FFF2-40B4-BE49-F238E27FC236}">
                <a16:creationId xmlns:a16="http://schemas.microsoft.com/office/drawing/2014/main" id="{41C9AC16-196C-CB3E-A42F-1C85567298DB}"/>
              </a:ext>
            </a:extLst>
          </p:cNvPr>
          <p:cNvSpPr>
            <a:spLocks noGrp="1"/>
          </p:cNvSpPr>
          <p:nvPr>
            <p:ph sz="half" idx="2"/>
          </p:nvPr>
        </p:nvSpPr>
        <p:spPr>
          <a:xfrm>
            <a:off x="6413771" y="1864194"/>
            <a:ext cx="4645152" cy="4423483"/>
          </a:xfrm>
        </p:spPr>
        <p:txBody>
          <a:bodyPr>
            <a:noAutofit/>
          </a:bodyPr>
          <a:lstStyle/>
          <a:p>
            <a:r>
              <a:rPr lang="en-US" sz="1800"/>
              <a:t>Putting in leave/absence. </a:t>
            </a:r>
          </a:p>
          <a:p>
            <a:r>
              <a:rPr lang="en-US" sz="1800"/>
              <a:t>Attendence expectations for your athletes. </a:t>
            </a:r>
          </a:p>
          <a:p>
            <a:r>
              <a:rPr lang="en-US" sz="1800"/>
              <a:t>Endowment fees and who pays for those games. </a:t>
            </a:r>
          </a:p>
          <a:p>
            <a:r>
              <a:rPr lang="en-US" sz="1800"/>
              <a:t>Gate fees/workers. </a:t>
            </a:r>
          </a:p>
          <a:p>
            <a:r>
              <a:rPr lang="en-US" sz="1800"/>
              <a:t>Entry fees for tournaments/meets.</a:t>
            </a:r>
          </a:p>
          <a:p>
            <a:r>
              <a:rPr lang="en-US" sz="1800"/>
              <a:t>Review eligibility. </a:t>
            </a:r>
          </a:p>
          <a:p>
            <a:r>
              <a:rPr lang="en-US" sz="1800"/>
              <a:t>Review waivers. </a:t>
            </a:r>
          </a:p>
          <a:p>
            <a:r>
              <a:rPr lang="en-US" sz="1800"/>
              <a:t>Review new district policies that pertain to activities. </a:t>
            </a:r>
          </a:p>
        </p:txBody>
      </p:sp>
    </p:spTree>
    <p:extLst>
      <p:ext uri="{BB962C8B-B14F-4D97-AF65-F5344CB8AC3E}">
        <p14:creationId xmlns:p14="http://schemas.microsoft.com/office/powerpoint/2010/main" val="7729085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BA907-3BDF-F566-6FF5-3CB6C04DAFE6}"/>
              </a:ext>
            </a:extLst>
          </p:cNvPr>
          <p:cNvSpPr>
            <a:spLocks noGrp="1"/>
          </p:cNvSpPr>
          <p:nvPr>
            <p:ph type="title"/>
          </p:nvPr>
        </p:nvSpPr>
        <p:spPr/>
        <p:txBody>
          <a:bodyPr/>
          <a:lstStyle/>
          <a:p>
            <a:pPr algn="ctr"/>
            <a:r>
              <a:rPr lang="en-US"/>
              <a:t>COACHES MEETING </a:t>
            </a:r>
          </a:p>
        </p:txBody>
      </p:sp>
      <p:sp>
        <p:nvSpPr>
          <p:cNvPr id="3" name="Content Placeholder 2">
            <a:extLst>
              <a:ext uri="{FF2B5EF4-FFF2-40B4-BE49-F238E27FC236}">
                <a16:creationId xmlns:a16="http://schemas.microsoft.com/office/drawing/2014/main" id="{7965E3DB-625F-223F-5F6D-00BBCFE77D25}"/>
              </a:ext>
            </a:extLst>
          </p:cNvPr>
          <p:cNvSpPr>
            <a:spLocks noGrp="1"/>
          </p:cNvSpPr>
          <p:nvPr>
            <p:ph sz="half" idx="1"/>
          </p:nvPr>
        </p:nvSpPr>
        <p:spPr>
          <a:xfrm>
            <a:off x="1447331" y="2010877"/>
            <a:ext cx="4645152" cy="4042233"/>
          </a:xfrm>
        </p:spPr>
        <p:txBody>
          <a:bodyPr>
            <a:normAutofit fontScale="92500" lnSpcReduction="10000"/>
          </a:bodyPr>
          <a:lstStyle/>
          <a:p>
            <a:r>
              <a:rPr lang="en-US" sz="1800"/>
              <a:t>Expectations for facilities and maintaining the facilities. </a:t>
            </a:r>
          </a:p>
          <a:p>
            <a:r>
              <a:rPr lang="en-US" sz="1800"/>
              <a:t>Schedules and where that information can be found.</a:t>
            </a:r>
          </a:p>
          <a:p>
            <a:r>
              <a:rPr lang="en-US" sz="1800"/>
              <a:t>Communication platform and those expectations. </a:t>
            </a:r>
          </a:p>
          <a:p>
            <a:r>
              <a:rPr lang="en-US" sz="1800"/>
              <a:t>Website expectations</a:t>
            </a:r>
            <a:r>
              <a:rPr lang="en-US"/>
              <a:t>.</a:t>
            </a:r>
          </a:p>
          <a:p>
            <a:r>
              <a:rPr lang="en-US" sz="1800"/>
              <a:t>What to do if an athlete is removed from the team, quits the team, or is ejected. </a:t>
            </a:r>
          </a:p>
          <a:p>
            <a:r>
              <a:rPr lang="en-US" sz="1800"/>
              <a:t>Where they can find district and ASAA information regarding activities/their program. </a:t>
            </a:r>
          </a:p>
          <a:p>
            <a:endParaRPr lang="en-US" sz="1800"/>
          </a:p>
          <a:p>
            <a:endParaRPr lang="en-US"/>
          </a:p>
          <a:p>
            <a:endParaRPr lang="en-US"/>
          </a:p>
        </p:txBody>
      </p:sp>
      <p:sp>
        <p:nvSpPr>
          <p:cNvPr id="4" name="Content Placeholder 3">
            <a:extLst>
              <a:ext uri="{FF2B5EF4-FFF2-40B4-BE49-F238E27FC236}">
                <a16:creationId xmlns:a16="http://schemas.microsoft.com/office/drawing/2014/main" id="{DF49DFC9-C6D3-5F48-8121-A98291259BC8}"/>
              </a:ext>
            </a:extLst>
          </p:cNvPr>
          <p:cNvSpPr>
            <a:spLocks noGrp="1"/>
          </p:cNvSpPr>
          <p:nvPr>
            <p:ph sz="half" idx="2"/>
          </p:nvPr>
        </p:nvSpPr>
        <p:spPr/>
        <p:txBody>
          <a:bodyPr>
            <a:normAutofit fontScale="92500" lnSpcReduction="10000"/>
          </a:bodyPr>
          <a:lstStyle/>
          <a:p>
            <a:r>
              <a:rPr lang="en-US"/>
              <a:t>Coaches immediate to-do list:</a:t>
            </a:r>
          </a:p>
          <a:p>
            <a:pPr lvl="1"/>
            <a:r>
              <a:rPr lang="en-US"/>
              <a:t>Booster information.</a:t>
            </a:r>
          </a:p>
          <a:p>
            <a:pPr lvl="1"/>
            <a:r>
              <a:rPr lang="en-US"/>
              <a:t>Signed code of conducts.</a:t>
            </a:r>
          </a:p>
          <a:p>
            <a:pPr lvl="1"/>
            <a:r>
              <a:rPr lang="en-US"/>
              <a:t>Athlete/parent contract.</a:t>
            </a:r>
          </a:p>
          <a:p>
            <a:pPr lvl="1"/>
            <a:r>
              <a:rPr lang="en-US"/>
              <a:t>Team picture. </a:t>
            </a:r>
          </a:p>
          <a:p>
            <a:pPr lvl="1"/>
            <a:r>
              <a:rPr lang="en-US"/>
              <a:t>Fall meeting information.</a:t>
            </a:r>
          </a:p>
          <a:p>
            <a:pPr lvl="1"/>
            <a:r>
              <a:rPr lang="en-US"/>
              <a:t>Transportation requests.</a:t>
            </a:r>
          </a:p>
          <a:p>
            <a:pPr lvl="1"/>
            <a:r>
              <a:rPr lang="en-US"/>
              <a:t>Review fall calendar.</a:t>
            </a:r>
          </a:p>
        </p:txBody>
      </p:sp>
    </p:spTree>
    <p:extLst>
      <p:ext uri="{BB962C8B-B14F-4D97-AF65-F5344CB8AC3E}">
        <p14:creationId xmlns:p14="http://schemas.microsoft.com/office/powerpoint/2010/main" val="11248065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522FE7-5A29-4EF6-B1EF-2CA55748A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9" name="Picture 8">
            <a:extLst>
              <a:ext uri="{FF2B5EF4-FFF2-40B4-BE49-F238E27FC236}">
                <a16:creationId xmlns:a16="http://schemas.microsoft.com/office/drawing/2014/main" id="{C2192E09-EBC7-416C-B887-DFF915D7F4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1" name="Straight Connector 10">
            <a:extLst>
              <a:ext uri="{FF2B5EF4-FFF2-40B4-BE49-F238E27FC236}">
                <a16:creationId xmlns:a16="http://schemas.microsoft.com/office/drawing/2014/main" id="{2924498D-E084-44BE-A196-CFCE355643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BBC7667-C352-4842-9AFD-E5C16AD002F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5" name="Rectangle 14">
            <a:extLst>
              <a:ext uri="{FF2B5EF4-FFF2-40B4-BE49-F238E27FC236}">
                <a16:creationId xmlns:a16="http://schemas.microsoft.com/office/drawing/2014/main" id="{1BF0792A-0F2B-4A2E-AB38-0A4F18A307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F57DB18D-C2F1-4C8C-8808-9C01ECE683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nvGrpSpPr>
          <p:cNvPr id="19" name="Group 18">
            <a:extLst>
              <a:ext uri="{FF2B5EF4-FFF2-40B4-BE49-F238E27FC236}">
                <a16:creationId xmlns:a16="http://schemas.microsoft.com/office/drawing/2014/main" id="{E5D935FA-3336-4941-9214-E250A5727F4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45671" y="644327"/>
            <a:ext cx="9299965" cy="4811366"/>
            <a:chOff x="7639235" y="600024"/>
            <a:chExt cx="3898557" cy="6878929"/>
          </a:xfrm>
        </p:grpSpPr>
        <p:sp>
          <p:nvSpPr>
            <p:cNvPr id="20" name="Rectangle 19">
              <a:extLst>
                <a:ext uri="{FF2B5EF4-FFF2-40B4-BE49-F238E27FC236}">
                  <a16:creationId xmlns:a16="http://schemas.microsoft.com/office/drawing/2014/main" id="{45D9E2ED-FF90-4200-A7EE-6D41D6526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639235" y="600024"/>
              <a:ext cx="3898557" cy="6878929"/>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3A4BEB8D-68AD-4314-8A2B-F8DC85A530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70263" y="1062693"/>
              <a:ext cx="3635738" cy="59547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C13FD9BA-37B1-A0F8-06B4-AE67C4639617}"/>
              </a:ext>
            </a:extLst>
          </p:cNvPr>
          <p:cNvSpPr>
            <a:spLocks noGrp="1"/>
          </p:cNvSpPr>
          <p:nvPr>
            <p:ph type="title"/>
          </p:nvPr>
        </p:nvSpPr>
        <p:spPr>
          <a:xfrm>
            <a:off x="2391408" y="1590734"/>
            <a:ext cx="7405874" cy="2520012"/>
          </a:xfrm>
          <a:solidFill>
            <a:schemeClr val="bg2"/>
          </a:solidFill>
        </p:spPr>
        <p:txBody>
          <a:bodyPr vert="horz" lIns="91440" tIns="45720" rIns="91440" bIns="0" rtlCol="0" anchor="ctr">
            <a:normAutofit/>
          </a:bodyPr>
          <a:lstStyle/>
          <a:p>
            <a:pPr algn="ctr"/>
            <a:r>
              <a:rPr lang="en-US" sz="4200">
                <a:solidFill>
                  <a:schemeClr val="tx2"/>
                </a:solidFill>
              </a:rPr>
              <a:t>SHOW THEM APPRECIATION AND LEAVE THEM WITH INSPIRING WORDS </a:t>
            </a:r>
          </a:p>
        </p:txBody>
      </p:sp>
      <p:cxnSp>
        <p:nvCxnSpPr>
          <p:cNvPr id="23" name="Straight Connector 22">
            <a:extLst>
              <a:ext uri="{FF2B5EF4-FFF2-40B4-BE49-F238E27FC236}">
                <a16:creationId xmlns:a16="http://schemas.microsoft.com/office/drawing/2014/main" id="{87F797D1-251E-41FE-9FF8-AD487DEF28A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391407" y="1416139"/>
            <a:ext cx="7405874" cy="0"/>
          </a:xfrm>
          <a:prstGeom prst="line">
            <a:avLst/>
          </a:prstGeom>
          <a:ln w="31750"/>
        </p:spPr>
        <p:style>
          <a:lnRef idx="3">
            <a:schemeClr val="accent1"/>
          </a:lnRef>
          <a:fillRef idx="0">
            <a:schemeClr val="accent1"/>
          </a:fillRef>
          <a:effectRef idx="2">
            <a:schemeClr val="accent1"/>
          </a:effectRef>
          <a:fontRef idx="minor">
            <a:schemeClr val="tx1"/>
          </a:fontRef>
        </p:style>
      </p:cxnSp>
      <p:cxnSp>
        <p:nvCxnSpPr>
          <p:cNvPr id="25" name="Straight Connector 24">
            <a:extLst>
              <a:ext uri="{FF2B5EF4-FFF2-40B4-BE49-F238E27FC236}">
                <a16:creationId xmlns:a16="http://schemas.microsoft.com/office/drawing/2014/main" id="{09A0CE28-0E59-4F4D-9855-8A8DCE9A8EF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391407" y="4285341"/>
            <a:ext cx="7405874"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5" name="Picture 4">
            <a:extLst>
              <a:ext uri="{FF2B5EF4-FFF2-40B4-BE49-F238E27FC236}">
                <a16:creationId xmlns:a16="http://schemas.microsoft.com/office/drawing/2014/main" id="{75CC23F7-9F20-4C4B-8608-BD4DE9728FA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Tree>
    <p:extLst>
      <p:ext uri="{BB962C8B-B14F-4D97-AF65-F5344CB8AC3E}">
        <p14:creationId xmlns:p14="http://schemas.microsoft.com/office/powerpoint/2010/main" val="444718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3397D-5ABE-DF5A-F93C-266DBCC7E956}"/>
              </a:ext>
            </a:extLst>
          </p:cNvPr>
          <p:cNvSpPr>
            <a:spLocks noGrp="1"/>
          </p:cNvSpPr>
          <p:nvPr>
            <p:ph type="title"/>
          </p:nvPr>
        </p:nvSpPr>
        <p:spPr/>
        <p:txBody>
          <a:bodyPr/>
          <a:lstStyle/>
          <a:p>
            <a:pPr algn="ctr"/>
            <a:r>
              <a:rPr lang="en-US"/>
              <a:t>ATHLETE/PARENT MEETING</a:t>
            </a:r>
          </a:p>
        </p:txBody>
      </p:sp>
      <p:sp>
        <p:nvSpPr>
          <p:cNvPr id="3" name="Content Placeholder 2">
            <a:extLst>
              <a:ext uri="{FF2B5EF4-FFF2-40B4-BE49-F238E27FC236}">
                <a16:creationId xmlns:a16="http://schemas.microsoft.com/office/drawing/2014/main" id="{289C1F49-ECF6-647B-1944-BD65CEDF44A0}"/>
              </a:ext>
            </a:extLst>
          </p:cNvPr>
          <p:cNvSpPr>
            <a:spLocks noGrp="1"/>
          </p:cNvSpPr>
          <p:nvPr>
            <p:ph sz="half" idx="1"/>
          </p:nvPr>
        </p:nvSpPr>
        <p:spPr/>
        <p:txBody>
          <a:bodyPr>
            <a:normAutofit lnSpcReduction="10000"/>
          </a:bodyPr>
          <a:lstStyle/>
          <a:p>
            <a:r>
              <a:rPr lang="en-US"/>
              <a:t>Welcome and introductions. </a:t>
            </a:r>
          </a:p>
          <a:p>
            <a:r>
              <a:rPr lang="en-US"/>
              <a:t>Celebrate and talk about your coaches in front of the athletes and parents.</a:t>
            </a:r>
          </a:p>
          <a:p>
            <a:r>
              <a:rPr lang="en-US"/>
              <a:t>Medical coverage, if any. </a:t>
            </a:r>
          </a:p>
          <a:p>
            <a:r>
              <a:rPr lang="en-US"/>
              <a:t>Celebrate last school years activity accomplishments to the group. </a:t>
            </a:r>
          </a:p>
          <a:p>
            <a:r>
              <a:rPr lang="en-US"/>
              <a:t>Grade eligibility and when grades are checked. </a:t>
            </a:r>
          </a:p>
          <a:p>
            <a:endParaRPr lang="en-US"/>
          </a:p>
        </p:txBody>
      </p:sp>
      <p:sp>
        <p:nvSpPr>
          <p:cNvPr id="4" name="Content Placeholder 3">
            <a:extLst>
              <a:ext uri="{FF2B5EF4-FFF2-40B4-BE49-F238E27FC236}">
                <a16:creationId xmlns:a16="http://schemas.microsoft.com/office/drawing/2014/main" id="{0278A22D-D593-EBFE-4D79-B84E3D5C4B40}"/>
              </a:ext>
            </a:extLst>
          </p:cNvPr>
          <p:cNvSpPr>
            <a:spLocks noGrp="1"/>
          </p:cNvSpPr>
          <p:nvPr>
            <p:ph sz="half" idx="2"/>
          </p:nvPr>
        </p:nvSpPr>
        <p:spPr/>
        <p:txBody>
          <a:bodyPr>
            <a:normAutofit lnSpcReduction="10000"/>
          </a:bodyPr>
          <a:lstStyle/>
          <a:p>
            <a:r>
              <a:rPr lang="en-US"/>
              <a:t>Participation and daily attendance at school. </a:t>
            </a:r>
          </a:p>
          <a:p>
            <a:r>
              <a:rPr lang="en-US"/>
              <a:t>Where schedules can be found. </a:t>
            </a:r>
          </a:p>
          <a:p>
            <a:r>
              <a:rPr lang="en-US"/>
              <a:t>Communication platform and expectations. </a:t>
            </a:r>
          </a:p>
          <a:p>
            <a:r>
              <a:rPr lang="en-US"/>
              <a:t>Fee payment due date.</a:t>
            </a:r>
          </a:p>
          <a:p>
            <a:pPr lvl="1"/>
            <a:r>
              <a:rPr lang="en-US"/>
              <a:t>Payment plan.</a:t>
            </a:r>
          </a:p>
          <a:p>
            <a:pPr lvl="1"/>
            <a:r>
              <a:rPr lang="en-US"/>
              <a:t>Athletes working it off. </a:t>
            </a:r>
          </a:p>
        </p:txBody>
      </p:sp>
    </p:spTree>
    <p:extLst>
      <p:ext uri="{BB962C8B-B14F-4D97-AF65-F5344CB8AC3E}">
        <p14:creationId xmlns:p14="http://schemas.microsoft.com/office/powerpoint/2010/main" val="1463885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7131A8-C766-5EDC-4A15-AE1545F04DFE}"/>
              </a:ext>
            </a:extLst>
          </p:cNvPr>
          <p:cNvSpPr>
            <a:spLocks noGrp="1"/>
          </p:cNvSpPr>
          <p:nvPr>
            <p:ph type="title"/>
          </p:nvPr>
        </p:nvSpPr>
        <p:spPr>
          <a:xfrm>
            <a:off x="841248" y="256032"/>
            <a:ext cx="10506456" cy="1014984"/>
          </a:xfrm>
        </p:spPr>
        <p:txBody>
          <a:bodyPr anchor="b">
            <a:normAutofit/>
          </a:bodyPr>
          <a:lstStyle/>
          <a:p>
            <a:r>
              <a:rPr lang="en-US" sz="3100"/>
              <a:t>ASAA has employees… Billy Strickland, Executive Director, Sandi Wagner, Associate Director</a:t>
            </a:r>
          </a:p>
        </p:txBody>
      </p:sp>
      <p:graphicFrame>
        <p:nvGraphicFramePr>
          <p:cNvPr id="5" name="Content Placeholder 2">
            <a:extLst>
              <a:ext uri="{FF2B5EF4-FFF2-40B4-BE49-F238E27FC236}">
                <a16:creationId xmlns:a16="http://schemas.microsoft.com/office/drawing/2014/main" id="{E519CA92-3A65-6F2F-A367-99EE7F0B1CE0}"/>
              </a:ext>
            </a:extLst>
          </p:cNvPr>
          <p:cNvGraphicFramePr>
            <a:graphicFrameLocks noGrp="1"/>
          </p:cNvGraphicFramePr>
          <p:nvPr>
            <p:ph idx="1"/>
            <p:extLst>
              <p:ext uri="{D42A27DB-BD31-4B8C-83A1-F6EECF244321}">
                <p14:modId xmlns:p14="http://schemas.microsoft.com/office/powerpoint/2010/main" val="253622234"/>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300595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431EA-1575-FD7B-CF95-E683C739C11D}"/>
              </a:ext>
            </a:extLst>
          </p:cNvPr>
          <p:cNvSpPr>
            <a:spLocks noGrp="1"/>
          </p:cNvSpPr>
          <p:nvPr>
            <p:ph type="title"/>
          </p:nvPr>
        </p:nvSpPr>
        <p:spPr/>
        <p:txBody>
          <a:bodyPr/>
          <a:lstStyle/>
          <a:p>
            <a:pPr algn="ctr"/>
            <a:r>
              <a:rPr lang="en-US"/>
              <a:t>ATHLETE/PARENT MEETING</a:t>
            </a:r>
          </a:p>
        </p:txBody>
      </p:sp>
      <p:sp>
        <p:nvSpPr>
          <p:cNvPr id="4" name="Content Placeholder 3">
            <a:extLst>
              <a:ext uri="{FF2B5EF4-FFF2-40B4-BE49-F238E27FC236}">
                <a16:creationId xmlns:a16="http://schemas.microsoft.com/office/drawing/2014/main" id="{F44A36B2-CBF4-5B45-3C03-A0F9D501061B}"/>
              </a:ext>
            </a:extLst>
          </p:cNvPr>
          <p:cNvSpPr>
            <a:spLocks noGrp="1"/>
          </p:cNvSpPr>
          <p:nvPr>
            <p:ph idx="1"/>
          </p:nvPr>
        </p:nvSpPr>
        <p:spPr/>
        <p:txBody>
          <a:bodyPr>
            <a:normAutofit lnSpcReduction="10000"/>
          </a:bodyPr>
          <a:lstStyle/>
          <a:p>
            <a:r>
              <a:rPr lang="en-US"/>
              <a:t>Expectations for the athletes:</a:t>
            </a:r>
          </a:p>
          <a:p>
            <a:pPr lvl="1"/>
            <a:r>
              <a:rPr lang="en-US"/>
              <a:t>Have athletes down front, empower them, don’t just say don’t, don’t, don’t. </a:t>
            </a:r>
          </a:p>
          <a:p>
            <a:pPr lvl="1"/>
            <a:r>
              <a:rPr lang="en-US"/>
              <a:t>Give examples of expectations. </a:t>
            </a:r>
          </a:p>
          <a:p>
            <a:pPr lvl="1"/>
            <a:r>
              <a:rPr lang="en-US"/>
              <a:t>Review what hazing and harassment means, give examples. </a:t>
            </a:r>
          </a:p>
          <a:p>
            <a:pPr lvl="1"/>
            <a:r>
              <a:rPr lang="en-US"/>
              <a:t>No phones in the locker rooms—explain why. </a:t>
            </a:r>
          </a:p>
          <a:p>
            <a:pPr lvl="1"/>
            <a:r>
              <a:rPr lang="en-US"/>
              <a:t>Social media expectations. </a:t>
            </a:r>
          </a:p>
          <a:p>
            <a:pPr lvl="1"/>
            <a:r>
              <a:rPr lang="en-US"/>
              <a:t>Winning is important but not the most important thing. </a:t>
            </a:r>
          </a:p>
          <a:p>
            <a:pPr lvl="1"/>
            <a:r>
              <a:rPr lang="en-US"/>
              <a:t>Talk about sportsmanship. </a:t>
            </a:r>
          </a:p>
          <a:p>
            <a:pPr lvl="1"/>
            <a:r>
              <a:rPr lang="en-US"/>
              <a:t>Talk about what being a good teammate looks like, give examples. </a:t>
            </a:r>
          </a:p>
          <a:p>
            <a:pPr lvl="1"/>
            <a:endParaRPr lang="en-US"/>
          </a:p>
          <a:p>
            <a:pPr lvl="2"/>
            <a:endParaRPr lang="en-US"/>
          </a:p>
          <a:p>
            <a:pPr lvl="2"/>
            <a:endParaRPr lang="en-US"/>
          </a:p>
          <a:p>
            <a:pPr lvl="2"/>
            <a:endParaRPr lang="en-US"/>
          </a:p>
          <a:p>
            <a:pPr lvl="2"/>
            <a:endParaRPr lang="en-US"/>
          </a:p>
          <a:p>
            <a:pPr lvl="2"/>
            <a:endParaRPr lang="en-US"/>
          </a:p>
          <a:p>
            <a:pPr lvl="2"/>
            <a:endParaRPr lang="en-US"/>
          </a:p>
        </p:txBody>
      </p:sp>
    </p:spTree>
    <p:extLst>
      <p:ext uri="{BB962C8B-B14F-4D97-AF65-F5344CB8AC3E}">
        <p14:creationId xmlns:p14="http://schemas.microsoft.com/office/powerpoint/2010/main" val="16337646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43A68-0BAC-77B5-47A3-5470675C71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778B27-1B0D-3B14-BD92-ED8E739BCB8D}"/>
              </a:ext>
            </a:extLst>
          </p:cNvPr>
          <p:cNvSpPr>
            <a:spLocks noGrp="1"/>
          </p:cNvSpPr>
          <p:nvPr>
            <p:ph type="title"/>
          </p:nvPr>
        </p:nvSpPr>
        <p:spPr/>
        <p:txBody>
          <a:bodyPr/>
          <a:lstStyle/>
          <a:p>
            <a:pPr algn="ctr"/>
            <a:r>
              <a:rPr lang="en-US"/>
              <a:t>ATHLETE/PARENT MEETING</a:t>
            </a:r>
          </a:p>
        </p:txBody>
      </p:sp>
      <p:sp>
        <p:nvSpPr>
          <p:cNvPr id="3" name="Content Placeholder 2">
            <a:extLst>
              <a:ext uri="{FF2B5EF4-FFF2-40B4-BE49-F238E27FC236}">
                <a16:creationId xmlns:a16="http://schemas.microsoft.com/office/drawing/2014/main" id="{1CC6DAAD-887A-4375-AEF0-588AE4B8B2CA}"/>
              </a:ext>
            </a:extLst>
          </p:cNvPr>
          <p:cNvSpPr>
            <a:spLocks noGrp="1"/>
          </p:cNvSpPr>
          <p:nvPr>
            <p:ph sz="half" idx="1"/>
          </p:nvPr>
        </p:nvSpPr>
        <p:spPr/>
        <p:txBody>
          <a:bodyPr/>
          <a:lstStyle/>
          <a:p>
            <a:r>
              <a:rPr lang="en-US"/>
              <a:t>ASAA updates: </a:t>
            </a:r>
          </a:p>
          <a:p>
            <a:pPr lvl="1"/>
            <a:r>
              <a:rPr lang="en-US"/>
              <a:t>Policy updates. </a:t>
            </a:r>
          </a:p>
          <a:p>
            <a:pPr lvl="1"/>
            <a:r>
              <a:rPr lang="en-US"/>
              <a:t>TAD violations and penalties. </a:t>
            </a:r>
          </a:p>
          <a:p>
            <a:pPr lvl="1"/>
            <a:r>
              <a:rPr lang="en-US"/>
              <a:t>MSBSD—proximity rule. </a:t>
            </a:r>
          </a:p>
        </p:txBody>
      </p:sp>
      <p:sp>
        <p:nvSpPr>
          <p:cNvPr id="4" name="Content Placeholder 3">
            <a:extLst>
              <a:ext uri="{FF2B5EF4-FFF2-40B4-BE49-F238E27FC236}">
                <a16:creationId xmlns:a16="http://schemas.microsoft.com/office/drawing/2014/main" id="{5611B33B-FEBA-ACB2-E72D-CE893ACC8431}"/>
              </a:ext>
            </a:extLst>
          </p:cNvPr>
          <p:cNvSpPr>
            <a:spLocks noGrp="1"/>
          </p:cNvSpPr>
          <p:nvPr>
            <p:ph sz="half" idx="2"/>
          </p:nvPr>
        </p:nvSpPr>
        <p:spPr/>
        <p:txBody>
          <a:bodyPr/>
          <a:lstStyle/>
          <a:p>
            <a:r>
              <a:rPr lang="en-US"/>
              <a:t>Transportation updates: </a:t>
            </a:r>
          </a:p>
          <a:p>
            <a:pPr lvl="1"/>
            <a:r>
              <a:rPr lang="en-US"/>
              <a:t>Bussing updates.</a:t>
            </a:r>
          </a:p>
          <a:p>
            <a:pPr lvl="1"/>
            <a:r>
              <a:rPr lang="en-US"/>
              <a:t>Please be flexible and help out. </a:t>
            </a:r>
          </a:p>
          <a:p>
            <a:pPr lvl="1"/>
            <a:r>
              <a:rPr lang="en-US"/>
              <a:t>Don’t be part of the problem, be part of the solution. </a:t>
            </a:r>
          </a:p>
        </p:txBody>
      </p:sp>
    </p:spTree>
    <p:extLst>
      <p:ext uri="{BB962C8B-B14F-4D97-AF65-F5344CB8AC3E}">
        <p14:creationId xmlns:p14="http://schemas.microsoft.com/office/powerpoint/2010/main" val="23672958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7CC61-5BD0-49A8-8390-5FE362FB6395}"/>
              </a:ext>
            </a:extLst>
          </p:cNvPr>
          <p:cNvSpPr>
            <a:spLocks noGrp="1"/>
          </p:cNvSpPr>
          <p:nvPr>
            <p:ph type="title"/>
          </p:nvPr>
        </p:nvSpPr>
        <p:spPr/>
        <p:txBody>
          <a:bodyPr/>
          <a:lstStyle/>
          <a:p>
            <a:pPr algn="ctr"/>
            <a:r>
              <a:rPr lang="en-US"/>
              <a:t>ATHLETE/PARENT MEETING</a:t>
            </a:r>
          </a:p>
        </p:txBody>
      </p:sp>
      <p:sp>
        <p:nvSpPr>
          <p:cNvPr id="3" name="Content Placeholder 2">
            <a:extLst>
              <a:ext uri="{FF2B5EF4-FFF2-40B4-BE49-F238E27FC236}">
                <a16:creationId xmlns:a16="http://schemas.microsoft.com/office/drawing/2014/main" id="{0E7EA08E-2D34-61CC-5F70-15D5044505D8}"/>
              </a:ext>
            </a:extLst>
          </p:cNvPr>
          <p:cNvSpPr>
            <a:spLocks noGrp="1"/>
          </p:cNvSpPr>
          <p:nvPr>
            <p:ph sz="half" idx="1"/>
          </p:nvPr>
        </p:nvSpPr>
        <p:spPr/>
        <p:txBody>
          <a:bodyPr>
            <a:normAutofit lnSpcReduction="10000"/>
          </a:bodyPr>
          <a:lstStyle/>
          <a:p>
            <a:r>
              <a:rPr lang="en-US"/>
              <a:t>Parent expectations:</a:t>
            </a:r>
          </a:p>
          <a:p>
            <a:pPr lvl="1"/>
            <a:r>
              <a:rPr lang="en-US"/>
              <a:t>Don’t be afraid of this conversation. </a:t>
            </a:r>
          </a:p>
          <a:p>
            <a:pPr lvl="1"/>
            <a:r>
              <a:rPr lang="en-US"/>
              <a:t>Be firm but pleasant when delivering your information. </a:t>
            </a:r>
          </a:p>
          <a:p>
            <a:pPr lvl="1"/>
            <a:r>
              <a:rPr lang="en-US"/>
              <a:t>Thank them.</a:t>
            </a:r>
          </a:p>
          <a:p>
            <a:pPr lvl="1"/>
            <a:r>
              <a:rPr lang="en-US"/>
              <a:t>Volunteer however they can.</a:t>
            </a:r>
          </a:p>
          <a:p>
            <a:pPr lvl="1"/>
            <a:r>
              <a:rPr lang="en-US"/>
              <a:t>Be positive spectators. </a:t>
            </a:r>
          </a:p>
          <a:p>
            <a:pPr lvl="1"/>
            <a:r>
              <a:rPr lang="en-US"/>
              <a:t>Be flexible, understanding, and patient.</a:t>
            </a:r>
          </a:p>
          <a:p>
            <a:pPr lvl="1"/>
            <a:r>
              <a:rPr lang="en-US"/>
              <a:t>Chain of command. </a:t>
            </a:r>
          </a:p>
        </p:txBody>
      </p:sp>
      <p:sp>
        <p:nvSpPr>
          <p:cNvPr id="4" name="Content Placeholder 3">
            <a:extLst>
              <a:ext uri="{FF2B5EF4-FFF2-40B4-BE49-F238E27FC236}">
                <a16:creationId xmlns:a16="http://schemas.microsoft.com/office/drawing/2014/main" id="{848C75A9-BD27-91C3-10B3-E2F12B36FD92}"/>
              </a:ext>
            </a:extLst>
          </p:cNvPr>
          <p:cNvSpPr>
            <a:spLocks noGrp="1"/>
          </p:cNvSpPr>
          <p:nvPr>
            <p:ph sz="half" idx="2"/>
          </p:nvPr>
        </p:nvSpPr>
        <p:spPr/>
        <p:txBody>
          <a:bodyPr>
            <a:normAutofit lnSpcReduction="10000"/>
          </a:bodyPr>
          <a:lstStyle/>
          <a:p>
            <a:pPr marL="0" indent="0" algn="ctr">
              <a:buNone/>
            </a:pPr>
            <a:r>
              <a:rPr lang="en-US"/>
              <a:t>Thank the parents and athletes.</a:t>
            </a:r>
          </a:p>
          <a:p>
            <a:pPr marL="0" indent="0" algn="ctr">
              <a:buNone/>
            </a:pPr>
            <a:r>
              <a:rPr lang="en-US"/>
              <a:t>Have a closing statement. </a:t>
            </a:r>
          </a:p>
          <a:p>
            <a:pPr marL="0" indent="0" algn="ctr">
              <a:buNone/>
            </a:pPr>
            <a:r>
              <a:rPr lang="en-US"/>
              <a:t>Give your contact information. </a:t>
            </a:r>
          </a:p>
          <a:p>
            <a:pPr marL="0" indent="0">
              <a:buNone/>
            </a:pPr>
            <a:endParaRPr lang="en-US"/>
          </a:p>
        </p:txBody>
      </p:sp>
    </p:spTree>
    <p:extLst>
      <p:ext uri="{BB962C8B-B14F-4D97-AF65-F5344CB8AC3E}">
        <p14:creationId xmlns:p14="http://schemas.microsoft.com/office/powerpoint/2010/main" val="16173982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EAA72-A5EF-A7C3-876B-B0DB6BD35351}"/>
              </a:ext>
            </a:extLst>
          </p:cNvPr>
          <p:cNvSpPr>
            <a:spLocks noGrp="1"/>
          </p:cNvSpPr>
          <p:nvPr>
            <p:ph type="title"/>
          </p:nvPr>
        </p:nvSpPr>
        <p:spPr/>
        <p:txBody>
          <a:bodyPr/>
          <a:lstStyle/>
          <a:p>
            <a:pPr algn="ctr"/>
            <a:r>
              <a:rPr lang="en-US" b="1">
                <a:solidFill>
                  <a:schemeClr val="accent4"/>
                </a:solidFill>
              </a:rPr>
              <a:t>GAME DAY MANAGEMENT</a:t>
            </a:r>
            <a:br>
              <a:rPr lang="en-US" b="1"/>
            </a:br>
            <a:endParaRPr lang="en-US" b="1">
              <a:solidFill>
                <a:schemeClr val="accent4"/>
              </a:solidFill>
            </a:endParaRPr>
          </a:p>
        </p:txBody>
      </p:sp>
      <p:sp>
        <p:nvSpPr>
          <p:cNvPr id="3" name="Content Placeholder 2">
            <a:extLst>
              <a:ext uri="{FF2B5EF4-FFF2-40B4-BE49-F238E27FC236}">
                <a16:creationId xmlns:a16="http://schemas.microsoft.com/office/drawing/2014/main" id="{F6BDC8CB-2DE7-07BE-1958-B0E33F81A6BD}"/>
              </a:ext>
            </a:extLst>
          </p:cNvPr>
          <p:cNvSpPr>
            <a:spLocks noGrp="1"/>
          </p:cNvSpPr>
          <p:nvPr>
            <p:ph sz="half" idx="1"/>
          </p:nvPr>
        </p:nvSpPr>
        <p:spPr>
          <a:xfrm>
            <a:off x="1447331" y="2010878"/>
            <a:ext cx="9609037" cy="3448595"/>
          </a:xfrm>
        </p:spPr>
        <p:txBody>
          <a:bodyPr/>
          <a:lstStyle/>
          <a:p>
            <a:r>
              <a:rPr lang="en-US"/>
              <a:t>Safety – EAP’s</a:t>
            </a:r>
          </a:p>
          <a:p>
            <a:r>
              <a:rPr lang="en-US"/>
              <a:t>Sportsmanship (Announcements &amp; Signage)</a:t>
            </a:r>
          </a:p>
          <a:p>
            <a:r>
              <a:rPr lang="en-US"/>
              <a:t>Positive student experiences </a:t>
            </a:r>
          </a:p>
          <a:p>
            <a:r>
              <a:rPr lang="en-US"/>
              <a:t>Community engagement </a:t>
            </a:r>
          </a:p>
          <a:p>
            <a:r>
              <a:rPr lang="en-US"/>
              <a:t>Professional operations</a:t>
            </a:r>
          </a:p>
          <a:p>
            <a:r>
              <a:rPr lang="en-US"/>
              <a:t>LTC 625 – Course with NIAAA</a:t>
            </a:r>
          </a:p>
        </p:txBody>
      </p:sp>
      <p:sp>
        <p:nvSpPr>
          <p:cNvPr id="4" name="Content Placeholder 3">
            <a:extLst>
              <a:ext uri="{FF2B5EF4-FFF2-40B4-BE49-F238E27FC236}">
                <a16:creationId xmlns:a16="http://schemas.microsoft.com/office/drawing/2014/main" id="{E5BF4861-B15B-F375-482C-0E330273FB97}"/>
              </a:ext>
            </a:extLst>
          </p:cNvPr>
          <p:cNvSpPr>
            <a:spLocks noGrp="1"/>
          </p:cNvSpPr>
          <p:nvPr>
            <p:ph sz="half" idx="2"/>
          </p:nvPr>
        </p:nvSpPr>
        <p:spPr/>
        <p:txBody>
          <a:bodyPr/>
          <a:lstStyle/>
          <a:p>
            <a:endParaRPr lang="en-US"/>
          </a:p>
          <a:p>
            <a:endParaRPr lang="en-US"/>
          </a:p>
          <a:p>
            <a:endParaRPr lang="en-US"/>
          </a:p>
          <a:p>
            <a:endParaRPr lang="en-US"/>
          </a:p>
        </p:txBody>
      </p:sp>
    </p:spTree>
    <p:extLst>
      <p:ext uri="{BB962C8B-B14F-4D97-AF65-F5344CB8AC3E}">
        <p14:creationId xmlns:p14="http://schemas.microsoft.com/office/powerpoint/2010/main" val="5417660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71E22-CA06-6ACE-207C-D2971597E406}"/>
              </a:ext>
            </a:extLst>
          </p:cNvPr>
          <p:cNvSpPr>
            <a:spLocks noGrp="1"/>
          </p:cNvSpPr>
          <p:nvPr>
            <p:ph type="title"/>
          </p:nvPr>
        </p:nvSpPr>
        <p:spPr/>
        <p:txBody>
          <a:bodyPr/>
          <a:lstStyle/>
          <a:p>
            <a:pPr algn="ctr"/>
            <a:r>
              <a:rPr lang="en-US" b="1">
                <a:solidFill>
                  <a:schemeClr val="accent4"/>
                </a:solidFill>
              </a:rPr>
              <a:t>GAME DAY MANAGEMENT </a:t>
            </a:r>
            <a:br>
              <a:rPr lang="en-US" b="1"/>
            </a:br>
            <a:r>
              <a:rPr lang="en-US" b="1">
                <a:solidFill>
                  <a:schemeClr val="accent4"/>
                </a:solidFill>
              </a:rPr>
              <a:t>(Prior to start)</a:t>
            </a:r>
          </a:p>
        </p:txBody>
      </p:sp>
      <p:sp>
        <p:nvSpPr>
          <p:cNvPr id="3" name="Content Placeholder 2">
            <a:extLst>
              <a:ext uri="{FF2B5EF4-FFF2-40B4-BE49-F238E27FC236}">
                <a16:creationId xmlns:a16="http://schemas.microsoft.com/office/drawing/2014/main" id="{202E6714-1284-96BF-9496-9D8CA0EAA7C5}"/>
              </a:ext>
            </a:extLst>
          </p:cNvPr>
          <p:cNvSpPr>
            <a:spLocks noGrp="1"/>
          </p:cNvSpPr>
          <p:nvPr>
            <p:ph sz="half" idx="1"/>
          </p:nvPr>
        </p:nvSpPr>
        <p:spPr/>
        <p:txBody>
          <a:bodyPr/>
          <a:lstStyle/>
          <a:p>
            <a:r>
              <a:rPr lang="en-US"/>
              <a:t>Checklist</a:t>
            </a:r>
          </a:p>
          <a:p>
            <a:pPr lvl="1"/>
            <a:r>
              <a:rPr lang="en-US"/>
              <a:t>Playing Area, Equipment, Scoreboard, Sound System, Locker Rooms, Restrooms, Bleachers, Signage, Streaming</a:t>
            </a:r>
          </a:p>
          <a:p>
            <a:pPr lvl="1"/>
            <a:r>
              <a:rPr lang="en-US"/>
              <a:t>Officials, Visiting Team Received information, Gate Workers, Medical Coverage, Table Workers, Concessions, Security.</a:t>
            </a:r>
          </a:p>
        </p:txBody>
      </p:sp>
      <p:sp>
        <p:nvSpPr>
          <p:cNvPr id="4" name="Content Placeholder 3">
            <a:extLst>
              <a:ext uri="{FF2B5EF4-FFF2-40B4-BE49-F238E27FC236}">
                <a16:creationId xmlns:a16="http://schemas.microsoft.com/office/drawing/2014/main" id="{897019A6-D40B-843B-EB4D-54C630769D0A}"/>
              </a:ext>
            </a:extLst>
          </p:cNvPr>
          <p:cNvSpPr>
            <a:spLocks noGrp="1"/>
          </p:cNvSpPr>
          <p:nvPr>
            <p:ph sz="half" idx="2"/>
          </p:nvPr>
        </p:nvSpPr>
        <p:spPr/>
        <p:txBody>
          <a:bodyPr/>
          <a:lstStyle/>
          <a:p>
            <a:r>
              <a:rPr lang="en-US"/>
              <a:t>Be prepared for the unexpected</a:t>
            </a:r>
          </a:p>
          <a:p>
            <a:r>
              <a:rPr lang="en-US"/>
              <a:t>Have EAP ready</a:t>
            </a:r>
          </a:p>
          <a:p>
            <a:r>
              <a:rPr lang="en-US"/>
              <a:t>Communication Plan</a:t>
            </a:r>
          </a:p>
          <a:p>
            <a:r>
              <a:rPr lang="en-US"/>
              <a:t>Small Schools, sometimes you are the only administrator at the event. </a:t>
            </a:r>
          </a:p>
        </p:txBody>
      </p:sp>
    </p:spTree>
    <p:extLst>
      <p:ext uri="{BB962C8B-B14F-4D97-AF65-F5344CB8AC3E}">
        <p14:creationId xmlns:p14="http://schemas.microsoft.com/office/powerpoint/2010/main" val="35230881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DB76F-1633-082E-79BB-2B11810E3C01}"/>
              </a:ext>
            </a:extLst>
          </p:cNvPr>
          <p:cNvSpPr>
            <a:spLocks noGrp="1"/>
          </p:cNvSpPr>
          <p:nvPr>
            <p:ph type="title"/>
          </p:nvPr>
        </p:nvSpPr>
        <p:spPr/>
        <p:txBody>
          <a:bodyPr/>
          <a:lstStyle/>
          <a:p>
            <a:pPr algn="ctr"/>
            <a:r>
              <a:rPr lang="en-US" b="1">
                <a:solidFill>
                  <a:schemeClr val="accent4"/>
                </a:solidFill>
              </a:rPr>
              <a:t>GAME DAY MANAGEMENT </a:t>
            </a:r>
            <a:br>
              <a:rPr lang="en-US" b="1"/>
            </a:br>
            <a:r>
              <a:rPr lang="en-US" b="1">
                <a:solidFill>
                  <a:schemeClr val="accent4"/>
                </a:solidFill>
              </a:rPr>
              <a:t>(DURING the event)</a:t>
            </a:r>
          </a:p>
        </p:txBody>
      </p:sp>
      <p:sp>
        <p:nvSpPr>
          <p:cNvPr id="3" name="Content Placeholder 2">
            <a:extLst>
              <a:ext uri="{FF2B5EF4-FFF2-40B4-BE49-F238E27FC236}">
                <a16:creationId xmlns:a16="http://schemas.microsoft.com/office/drawing/2014/main" id="{F569AA9A-286E-CB8D-6D40-DF976C2C0986}"/>
              </a:ext>
            </a:extLst>
          </p:cNvPr>
          <p:cNvSpPr>
            <a:spLocks noGrp="1"/>
          </p:cNvSpPr>
          <p:nvPr>
            <p:ph sz="half" idx="1"/>
          </p:nvPr>
        </p:nvSpPr>
        <p:spPr/>
        <p:txBody>
          <a:bodyPr>
            <a:normAutofit lnSpcReduction="10000"/>
          </a:bodyPr>
          <a:lstStyle/>
          <a:p>
            <a:r>
              <a:rPr lang="en-US"/>
              <a:t>Don’t manage from your office</a:t>
            </a:r>
          </a:p>
          <a:p>
            <a:r>
              <a:rPr lang="en-US"/>
              <a:t>Be visible</a:t>
            </a:r>
          </a:p>
          <a:p>
            <a:r>
              <a:rPr lang="en-US"/>
              <a:t>Address issues early, Model expectations</a:t>
            </a:r>
          </a:p>
          <a:p>
            <a:pPr lvl="1"/>
            <a:r>
              <a:rPr lang="en-US"/>
              <a:t>Support Coaches, Officials, Students and Parents. Never ignore unsporting behavior.</a:t>
            </a:r>
          </a:p>
          <a:p>
            <a:r>
              <a:rPr lang="en-US"/>
              <a:t>Observe:</a:t>
            </a:r>
          </a:p>
          <a:p>
            <a:pPr lvl="1"/>
            <a:r>
              <a:rPr lang="en-US"/>
              <a:t>Crowd, Student Section, Officials, Facilities, Hallways, Restrooms, Weather</a:t>
            </a:r>
          </a:p>
        </p:txBody>
      </p:sp>
      <p:sp>
        <p:nvSpPr>
          <p:cNvPr id="4" name="Content Placeholder 3">
            <a:extLst>
              <a:ext uri="{FF2B5EF4-FFF2-40B4-BE49-F238E27FC236}">
                <a16:creationId xmlns:a16="http://schemas.microsoft.com/office/drawing/2014/main" id="{95797540-6EC8-BDBC-9703-7D84BDA8B425}"/>
              </a:ext>
            </a:extLst>
          </p:cNvPr>
          <p:cNvSpPr>
            <a:spLocks noGrp="1"/>
          </p:cNvSpPr>
          <p:nvPr>
            <p:ph sz="half" idx="2"/>
          </p:nvPr>
        </p:nvSpPr>
        <p:spPr/>
        <p:txBody>
          <a:bodyPr>
            <a:normAutofit lnSpcReduction="10000"/>
          </a:bodyPr>
          <a:lstStyle/>
          <a:p>
            <a:r>
              <a:rPr lang="en-US"/>
              <a:t>Managing the what if’s</a:t>
            </a:r>
          </a:p>
          <a:p>
            <a:r>
              <a:rPr lang="en-US"/>
              <a:t>Injuries, ejections, weather delay, power outage, equipment failure, medical emergency, spectator issue. </a:t>
            </a:r>
          </a:p>
          <a:p>
            <a:endParaRPr lang="en-US"/>
          </a:p>
          <a:p>
            <a:pPr lvl="1"/>
            <a:endParaRPr lang="en-US"/>
          </a:p>
          <a:p>
            <a:pPr marL="457200" lvl="1" indent="0">
              <a:buNone/>
            </a:pPr>
            <a:endParaRPr lang="en-US"/>
          </a:p>
        </p:txBody>
      </p:sp>
    </p:spTree>
    <p:extLst>
      <p:ext uri="{BB962C8B-B14F-4D97-AF65-F5344CB8AC3E}">
        <p14:creationId xmlns:p14="http://schemas.microsoft.com/office/powerpoint/2010/main" val="10459407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8E408-0C13-2E62-C6A6-EA0712D69EF1}"/>
              </a:ext>
            </a:extLst>
          </p:cNvPr>
          <p:cNvSpPr>
            <a:spLocks noGrp="1"/>
          </p:cNvSpPr>
          <p:nvPr>
            <p:ph type="title"/>
          </p:nvPr>
        </p:nvSpPr>
        <p:spPr/>
        <p:txBody>
          <a:bodyPr/>
          <a:lstStyle/>
          <a:p>
            <a:pPr algn="ctr"/>
            <a:r>
              <a:rPr lang="en-US" b="1">
                <a:solidFill>
                  <a:schemeClr val="accent4"/>
                </a:solidFill>
              </a:rPr>
              <a:t>GAME DAY MANAGEMENT </a:t>
            </a:r>
            <a:br>
              <a:rPr lang="en-US" b="1"/>
            </a:br>
            <a:r>
              <a:rPr lang="en-US" b="1">
                <a:solidFill>
                  <a:schemeClr val="accent4"/>
                </a:solidFill>
              </a:rPr>
              <a:t>(end of event)</a:t>
            </a:r>
          </a:p>
        </p:txBody>
      </p:sp>
      <p:sp>
        <p:nvSpPr>
          <p:cNvPr id="3" name="Content Placeholder 2">
            <a:extLst>
              <a:ext uri="{FF2B5EF4-FFF2-40B4-BE49-F238E27FC236}">
                <a16:creationId xmlns:a16="http://schemas.microsoft.com/office/drawing/2014/main" id="{79AC60AD-DF2E-1440-47D5-616A6BCF40F7}"/>
              </a:ext>
            </a:extLst>
          </p:cNvPr>
          <p:cNvSpPr>
            <a:spLocks noGrp="1"/>
          </p:cNvSpPr>
          <p:nvPr>
            <p:ph sz="half" idx="1"/>
          </p:nvPr>
        </p:nvSpPr>
        <p:spPr/>
        <p:txBody>
          <a:bodyPr/>
          <a:lstStyle/>
          <a:p>
            <a:r>
              <a:rPr lang="en-US"/>
              <a:t>Thank your Officials, Volunteers, Table Workers, Gate Keepers. </a:t>
            </a:r>
          </a:p>
          <a:p>
            <a:r>
              <a:rPr lang="en-US"/>
              <a:t>Visiting Teams depart safely OR housing in your building</a:t>
            </a:r>
          </a:p>
          <a:p>
            <a:r>
              <a:rPr lang="en-US"/>
              <a:t>Secure Facility</a:t>
            </a:r>
          </a:p>
          <a:p>
            <a:r>
              <a:rPr lang="en-US">
                <a:hlinkClick r:id="rId2"/>
              </a:rPr>
              <a:t>Sample Reading Prior to Game </a:t>
            </a:r>
            <a:endParaRPr lang="en-US"/>
          </a:p>
        </p:txBody>
      </p:sp>
      <p:sp>
        <p:nvSpPr>
          <p:cNvPr id="4" name="Content Placeholder 3">
            <a:extLst>
              <a:ext uri="{FF2B5EF4-FFF2-40B4-BE49-F238E27FC236}">
                <a16:creationId xmlns:a16="http://schemas.microsoft.com/office/drawing/2014/main" id="{6A261886-5C10-11DC-6B04-CCE8CA97F6E3}"/>
              </a:ext>
            </a:extLst>
          </p:cNvPr>
          <p:cNvSpPr>
            <a:spLocks noGrp="1"/>
          </p:cNvSpPr>
          <p:nvPr>
            <p:ph sz="half" idx="2"/>
          </p:nvPr>
        </p:nvSpPr>
        <p:spPr/>
        <p:txBody>
          <a:bodyPr/>
          <a:lstStyle/>
          <a:p>
            <a:pPr marL="0" indent="0">
              <a:buNone/>
            </a:pPr>
            <a:r>
              <a:rPr lang="en-US"/>
              <a:t>Common Mistakes:</a:t>
            </a:r>
          </a:p>
          <a:p>
            <a:pPr marL="0" indent="0">
              <a:buNone/>
            </a:pPr>
            <a:r>
              <a:rPr lang="en-US"/>
              <a:t>Not Visible</a:t>
            </a:r>
          </a:p>
          <a:p>
            <a:pPr marL="0" indent="0">
              <a:buNone/>
            </a:pPr>
            <a:r>
              <a:rPr lang="en-US"/>
              <a:t>Assuming Volunteers know their jobs</a:t>
            </a:r>
          </a:p>
          <a:p>
            <a:pPr marL="0" indent="0">
              <a:buNone/>
            </a:pPr>
            <a:r>
              <a:rPr lang="en-US"/>
              <a:t>Poor Communication</a:t>
            </a:r>
          </a:p>
          <a:p>
            <a:pPr marL="0" indent="0">
              <a:buNone/>
            </a:pPr>
            <a:r>
              <a:rPr lang="en-US"/>
              <a:t>No emergency planning</a:t>
            </a:r>
          </a:p>
          <a:p>
            <a:pPr marL="0" indent="0">
              <a:buNone/>
            </a:pPr>
            <a:r>
              <a:rPr lang="en-US"/>
              <a:t>Waiting too long to address poor behavior</a:t>
            </a:r>
          </a:p>
          <a:p>
            <a:pPr marL="0" indent="0">
              <a:buNone/>
            </a:pPr>
            <a:endParaRPr lang="en-US"/>
          </a:p>
        </p:txBody>
      </p:sp>
    </p:spTree>
    <p:extLst>
      <p:ext uri="{BB962C8B-B14F-4D97-AF65-F5344CB8AC3E}">
        <p14:creationId xmlns:p14="http://schemas.microsoft.com/office/powerpoint/2010/main" val="30738156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794CA-47A7-50A6-088E-BC9A7570F9F6}"/>
              </a:ext>
            </a:extLst>
          </p:cNvPr>
          <p:cNvSpPr>
            <a:spLocks noGrp="1"/>
          </p:cNvSpPr>
          <p:nvPr>
            <p:ph type="title"/>
          </p:nvPr>
        </p:nvSpPr>
        <p:spPr/>
        <p:txBody>
          <a:bodyPr/>
          <a:lstStyle/>
          <a:p>
            <a:pPr algn="ctr"/>
            <a:r>
              <a:rPr lang="en-US" b="1">
                <a:solidFill>
                  <a:schemeClr val="accent4"/>
                </a:solidFill>
              </a:rPr>
              <a:t>TRAVEL &amp; LOGISTICS</a:t>
            </a:r>
          </a:p>
        </p:txBody>
      </p:sp>
      <p:sp>
        <p:nvSpPr>
          <p:cNvPr id="3" name="Content Placeholder 2">
            <a:extLst>
              <a:ext uri="{FF2B5EF4-FFF2-40B4-BE49-F238E27FC236}">
                <a16:creationId xmlns:a16="http://schemas.microsoft.com/office/drawing/2014/main" id="{BCD0DD2B-FA89-02C5-CE01-DE83C2B829A4}"/>
              </a:ext>
            </a:extLst>
          </p:cNvPr>
          <p:cNvSpPr>
            <a:spLocks noGrp="1"/>
          </p:cNvSpPr>
          <p:nvPr>
            <p:ph sz="half" idx="1"/>
          </p:nvPr>
        </p:nvSpPr>
        <p:spPr/>
        <p:txBody>
          <a:bodyPr/>
          <a:lstStyle/>
          <a:p>
            <a:r>
              <a:rPr lang="en-US"/>
              <a:t>Understand your districts transportation policies.  Alaska is unique.</a:t>
            </a:r>
          </a:p>
          <a:p>
            <a:r>
              <a:rPr lang="en-US"/>
              <a:t>Weather is always part of the schedule especially in the winter. </a:t>
            </a:r>
          </a:p>
          <a:p>
            <a:r>
              <a:rPr lang="en-US"/>
              <a:t>Back up plans, contact lists, flexible arrival times, alternate options (within reason)</a:t>
            </a:r>
          </a:p>
          <a:p>
            <a:endParaRPr lang="en-US"/>
          </a:p>
        </p:txBody>
      </p:sp>
      <p:sp>
        <p:nvSpPr>
          <p:cNvPr id="4" name="Content Placeholder 3">
            <a:extLst>
              <a:ext uri="{FF2B5EF4-FFF2-40B4-BE49-F238E27FC236}">
                <a16:creationId xmlns:a16="http://schemas.microsoft.com/office/drawing/2014/main" id="{D0D68B12-088C-D1E2-0EF9-C2E9DBA3F464}"/>
              </a:ext>
            </a:extLst>
          </p:cNvPr>
          <p:cNvSpPr>
            <a:spLocks noGrp="1"/>
          </p:cNvSpPr>
          <p:nvPr>
            <p:ph sz="half" idx="2"/>
          </p:nvPr>
        </p:nvSpPr>
        <p:spPr/>
        <p:txBody>
          <a:bodyPr/>
          <a:lstStyle/>
          <a:p>
            <a:r>
              <a:rPr lang="en-US"/>
              <a:t>Build strong relationships to make travel for your school and groups easier.</a:t>
            </a:r>
          </a:p>
          <a:p>
            <a:r>
              <a:rPr lang="en-US"/>
              <a:t>Good relationships may often solve problems before they become a problem. </a:t>
            </a:r>
          </a:p>
          <a:p>
            <a:r>
              <a:rPr lang="en-US"/>
              <a:t>Communicate with parents, coaches, and administration early and often</a:t>
            </a:r>
          </a:p>
        </p:txBody>
      </p:sp>
    </p:spTree>
    <p:extLst>
      <p:ext uri="{BB962C8B-B14F-4D97-AF65-F5344CB8AC3E}">
        <p14:creationId xmlns:p14="http://schemas.microsoft.com/office/powerpoint/2010/main" val="37171858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1C936-7AEB-82A0-CEA7-491B182618C5}"/>
              </a:ext>
            </a:extLst>
          </p:cNvPr>
          <p:cNvSpPr>
            <a:spLocks noGrp="1"/>
          </p:cNvSpPr>
          <p:nvPr>
            <p:ph type="title"/>
          </p:nvPr>
        </p:nvSpPr>
        <p:spPr/>
        <p:txBody>
          <a:bodyPr/>
          <a:lstStyle/>
          <a:p>
            <a:pPr algn="ctr"/>
            <a:r>
              <a:rPr lang="en-US" b="1">
                <a:solidFill>
                  <a:schemeClr val="accent4"/>
                </a:solidFill>
              </a:rPr>
              <a:t>TRAVEL &amp; LOGISTICS</a:t>
            </a:r>
          </a:p>
        </p:txBody>
      </p:sp>
      <p:sp>
        <p:nvSpPr>
          <p:cNvPr id="3" name="Content Placeholder 2">
            <a:extLst>
              <a:ext uri="{FF2B5EF4-FFF2-40B4-BE49-F238E27FC236}">
                <a16:creationId xmlns:a16="http://schemas.microsoft.com/office/drawing/2014/main" id="{C7D837BE-9812-6F4A-8933-24748F5B2827}"/>
              </a:ext>
            </a:extLst>
          </p:cNvPr>
          <p:cNvSpPr>
            <a:spLocks noGrp="1"/>
          </p:cNvSpPr>
          <p:nvPr>
            <p:ph sz="half" idx="1"/>
          </p:nvPr>
        </p:nvSpPr>
        <p:spPr/>
        <p:txBody>
          <a:bodyPr/>
          <a:lstStyle/>
          <a:p>
            <a:r>
              <a:rPr lang="en-US"/>
              <a:t>Prepare Travel packets for your teams</a:t>
            </a:r>
          </a:p>
          <a:p>
            <a:r>
              <a:rPr lang="en-US"/>
              <a:t>Have a welcome letter for your visiting teams with pertinent information on it. </a:t>
            </a:r>
          </a:p>
          <a:p>
            <a:r>
              <a:rPr lang="en-US"/>
              <a:t>Meal planning.</a:t>
            </a:r>
          </a:p>
          <a:p>
            <a:r>
              <a:rPr lang="en-US"/>
              <a:t>Understanding school attendance impacts. Sometimes unavoidable. </a:t>
            </a:r>
          </a:p>
        </p:txBody>
      </p:sp>
      <p:sp>
        <p:nvSpPr>
          <p:cNvPr id="4" name="Content Placeholder 3">
            <a:extLst>
              <a:ext uri="{FF2B5EF4-FFF2-40B4-BE49-F238E27FC236}">
                <a16:creationId xmlns:a16="http://schemas.microsoft.com/office/drawing/2014/main" id="{35AD40D2-5945-6E90-4056-48017E64206E}"/>
              </a:ext>
            </a:extLst>
          </p:cNvPr>
          <p:cNvSpPr>
            <a:spLocks noGrp="1"/>
          </p:cNvSpPr>
          <p:nvPr>
            <p:ph sz="half" idx="2"/>
          </p:nvPr>
        </p:nvSpPr>
        <p:spPr/>
        <p:txBody>
          <a:bodyPr vert="horz" lIns="91440" tIns="45720" rIns="91440" bIns="45720" rtlCol="0" anchor="t">
            <a:normAutofit/>
          </a:bodyPr>
          <a:lstStyle/>
          <a:p>
            <a:pPr marL="0" indent="0">
              <a:buNone/>
            </a:pPr>
            <a:r>
              <a:rPr lang="en-US"/>
              <a:t>Toolbox:</a:t>
            </a:r>
          </a:p>
          <a:p>
            <a:pPr marL="0" indent="0">
              <a:buNone/>
            </a:pPr>
            <a:r>
              <a:rPr lang="en-US">
                <a:hlinkClick r:id="rId2"/>
              </a:rPr>
              <a:t>Sample Tournament Headquarters Doc</a:t>
            </a:r>
            <a:endParaRPr lang="en-US"/>
          </a:p>
          <a:p>
            <a:pPr marL="0" indent="0">
              <a:buNone/>
            </a:pPr>
            <a:r>
              <a:rPr lang="en-US">
                <a:hlinkClick r:id="rId3"/>
              </a:rPr>
              <a:t>Sample Itinerary for Teams</a:t>
            </a:r>
            <a:endParaRPr lang="en-US"/>
          </a:p>
          <a:p>
            <a:pPr marL="0" indent="0">
              <a:buNone/>
            </a:pPr>
            <a:r>
              <a:rPr lang="en-US">
                <a:hlinkClick r:id="rId4"/>
              </a:rPr>
              <a:t>Sample Visiting Team Information Sheet</a:t>
            </a:r>
          </a:p>
          <a:p>
            <a:pPr marL="0" indent="0">
              <a:buNone/>
            </a:pPr>
            <a:r>
              <a:rPr lang="en-US">
                <a:hlinkClick r:id="rId5"/>
              </a:rPr>
              <a:t>Sample Group Housing Agreement</a:t>
            </a:r>
          </a:p>
          <a:p>
            <a:pPr marL="0" indent="0">
              <a:buNone/>
            </a:pPr>
            <a:endParaRPr lang="en-US"/>
          </a:p>
          <a:p>
            <a:pPr marL="0" indent="0">
              <a:buNone/>
            </a:pPr>
            <a:endParaRPr lang="en-US"/>
          </a:p>
        </p:txBody>
      </p:sp>
    </p:spTree>
    <p:extLst>
      <p:ext uri="{BB962C8B-B14F-4D97-AF65-F5344CB8AC3E}">
        <p14:creationId xmlns:p14="http://schemas.microsoft.com/office/powerpoint/2010/main" val="11544454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46430FA-66AF-B4FA-9567-D4FEB3D1C9EE}"/>
              </a:ext>
            </a:extLst>
          </p:cNvPr>
          <p:cNvPicPr>
            <a:picLocks noChangeAspect="1"/>
          </p:cNvPicPr>
          <p:nvPr/>
        </p:nvPicPr>
        <p:blipFill>
          <a:blip r:embed="rId2"/>
          <a:stretch>
            <a:fillRect/>
          </a:stretch>
        </p:blipFill>
        <p:spPr>
          <a:xfrm>
            <a:off x="14378" y="8986"/>
            <a:ext cx="12120112" cy="6825650"/>
          </a:xfrm>
          <a:prstGeom prst="rect">
            <a:avLst/>
          </a:prstGeom>
        </p:spPr>
      </p:pic>
    </p:spTree>
    <p:extLst>
      <p:ext uri="{BB962C8B-B14F-4D97-AF65-F5344CB8AC3E}">
        <p14:creationId xmlns:p14="http://schemas.microsoft.com/office/powerpoint/2010/main" val="41701069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A15FE34-702E-96B4-36DD-3CAF38CC0617}"/>
              </a:ext>
            </a:extLst>
          </p:cNvPr>
          <p:cNvSpPr txBox="1"/>
          <p:nvPr/>
        </p:nvSpPr>
        <p:spPr>
          <a:xfrm>
            <a:off x="61876" y="0"/>
            <a:ext cx="11928451" cy="5909310"/>
          </a:xfrm>
          <a:prstGeom prst="rect">
            <a:avLst/>
          </a:prstGeom>
          <a:noFill/>
        </p:spPr>
        <p:txBody>
          <a:bodyPr wrap="square" rtlCol="0">
            <a:spAutoFit/>
          </a:bodyPr>
          <a:lstStyle/>
          <a:p>
            <a:pPr algn="ctr"/>
            <a:r>
              <a:rPr lang="en-US" sz="1400">
                <a:latin typeface="Times New Roman" panose="02020603050405020304" pitchFamily="18" charset="0"/>
                <a:cs typeface="Times New Roman" panose="02020603050405020304" pitchFamily="18" charset="0"/>
              </a:rPr>
              <a:t>Staff  Roles </a:t>
            </a:r>
          </a:p>
          <a:p>
            <a:pPr algn="ctr"/>
            <a:endParaRPr lang="en-US" sz="1400" b="1">
              <a:solidFill>
                <a:srgbClr val="FF0000"/>
              </a:solidFill>
              <a:latin typeface="Times New Roman" panose="02020603050405020304" pitchFamily="18" charset="0"/>
              <a:cs typeface="Times New Roman" panose="02020603050405020304" pitchFamily="18" charset="0"/>
            </a:endParaRPr>
          </a:p>
          <a:p>
            <a:endParaRPr lang="en-US" sz="1400" strike="sngStrike">
              <a:highlight>
                <a:srgbClr val="00FF00"/>
              </a:highlight>
              <a:latin typeface="Times New Roman" panose="02020603050405020304" pitchFamily="18" charset="0"/>
              <a:cs typeface="Times New Roman" panose="02020603050405020304" pitchFamily="18" charset="0"/>
            </a:endParaRPr>
          </a:p>
          <a:p>
            <a:endParaRPr lang="en-US" sz="1400" strike="sngStrike">
              <a:highlight>
                <a:srgbClr val="00FF00"/>
              </a:highlight>
              <a:latin typeface="Times New Roman" panose="02020603050405020304" pitchFamily="18" charset="0"/>
              <a:cs typeface="Times New Roman" panose="02020603050405020304" pitchFamily="18" charset="0"/>
            </a:endParaRPr>
          </a:p>
          <a:p>
            <a:endParaRPr lang="en-US" sz="1400" b="0" i="0" u="none" strike="sngStrike">
              <a:highlight>
                <a:srgbClr val="00FF00"/>
              </a:highlight>
              <a:latin typeface="Times New Roman" panose="02020603050405020304" pitchFamily="18" charset="0"/>
              <a:cs typeface="Times New Roman" panose="02020603050405020304" pitchFamily="18" charset="0"/>
            </a:endParaRPr>
          </a:p>
          <a:p>
            <a:r>
              <a:rPr lang="en-US" sz="2000" u="sng">
                <a:latin typeface="Times New Roman" panose="02020603050405020304" pitchFamily="18" charset="0"/>
                <a:cs typeface="Times New Roman" panose="02020603050405020304" pitchFamily="18" charset="0"/>
              </a:rPr>
              <a:t>Deanna Montagna - Office Manager and Director of Fine Arts</a:t>
            </a:r>
            <a:r>
              <a:rPr lang="en-US" sz="2000">
                <a:latin typeface="Times New Roman" panose="02020603050405020304" pitchFamily="18" charset="0"/>
                <a:cs typeface="Times New Roman" panose="02020603050405020304" pitchFamily="18" charset="0"/>
              </a:rPr>
              <a:t>…</a:t>
            </a:r>
            <a:r>
              <a:rPr lang="en-US" sz="2000" b="0" i="0" u="none">
                <a:latin typeface="Times New Roman" panose="02020603050405020304" pitchFamily="18" charset="0"/>
                <a:cs typeface="Times New Roman" panose="02020603050405020304" pitchFamily="18" charset="0"/>
              </a:rPr>
              <a:t>manages office operations, assists Associate Directors and works with the Executive Director in communication to schools. Deanna provides support for the School Activities Reporting System (SARS) and is also responsible for </a:t>
            </a:r>
            <a:r>
              <a:rPr lang="en-US" sz="2000" b="1" i="0" u="none">
                <a:latin typeface="Times New Roman" panose="02020603050405020304" pitchFamily="18" charset="0"/>
                <a:cs typeface="Times New Roman" panose="02020603050405020304" pitchFamily="18" charset="0"/>
              </a:rPr>
              <a:t>All State Art Competition, DDF and World Language Declamation Competition.</a:t>
            </a:r>
            <a:r>
              <a:rPr lang="en-US" sz="2000" b="0" i="0" u="none">
                <a:latin typeface="Times New Roman" panose="02020603050405020304" pitchFamily="18" charset="0"/>
                <a:cs typeface="Times New Roman" panose="02020603050405020304" pitchFamily="18" charset="0"/>
              </a:rPr>
              <a:t> She is the secretary for the ASAA Board of Directors meetings and is charged with maintaining the minutes.</a:t>
            </a:r>
            <a:endParaRPr lang="en-US" sz="2000">
              <a:latin typeface="Times New Roman" panose="02020603050405020304" pitchFamily="18" charset="0"/>
              <a:cs typeface="Times New Roman" panose="02020603050405020304" pitchFamily="18" charset="0"/>
            </a:endParaRPr>
          </a:p>
          <a:p>
            <a:endParaRPr lang="en-US" sz="2000" b="0" i="0" u="none" strike="sngStrike">
              <a:latin typeface="Times New Roman" panose="02020603050405020304" pitchFamily="18" charset="0"/>
              <a:cs typeface="Times New Roman" panose="02020603050405020304" pitchFamily="18" charset="0"/>
            </a:endParaRPr>
          </a:p>
          <a:p>
            <a:r>
              <a:rPr lang="en-US" sz="2000" u="sng">
                <a:latin typeface="Times New Roman" panose="02020603050405020304" pitchFamily="18" charset="0"/>
                <a:cs typeface="Times New Roman" panose="02020603050405020304" pitchFamily="18" charset="0"/>
              </a:rPr>
              <a:t>Kathleen Navarre -Associate Director- </a:t>
            </a:r>
            <a:r>
              <a:rPr lang="en-US" sz="2000" b="1">
                <a:latin typeface="Times New Roman" panose="02020603050405020304" pitchFamily="18" charset="0"/>
                <a:cs typeface="Times New Roman" panose="02020603050405020304" pitchFamily="18" charset="0"/>
              </a:rPr>
              <a:t>c</a:t>
            </a:r>
            <a:r>
              <a:rPr lang="en-US" sz="2000" b="1" i="0" u="none">
                <a:latin typeface="Times New Roman" panose="02020603050405020304" pitchFamily="18" charset="0"/>
                <a:cs typeface="Times New Roman" panose="02020603050405020304" pitchFamily="18" charset="0"/>
              </a:rPr>
              <a:t>oordinates</a:t>
            </a:r>
            <a:r>
              <a:rPr lang="en-US" sz="2000" b="1">
                <a:latin typeface="Times New Roman" panose="02020603050405020304" pitchFamily="18" charset="0"/>
                <a:cs typeface="Times New Roman" panose="02020603050405020304" pitchFamily="18" charset="0"/>
              </a:rPr>
              <a:t> </a:t>
            </a:r>
            <a:r>
              <a:rPr lang="en-US" sz="2000" b="1" i="0" u="none">
                <a:latin typeface="Times New Roman" panose="02020603050405020304" pitchFamily="18" charset="0"/>
                <a:cs typeface="Times New Roman" panose="02020603050405020304" pitchFamily="18" charset="0"/>
              </a:rPr>
              <a:t>Cross Country, Flag Football, Swim &amp; Dive</a:t>
            </a:r>
            <a:r>
              <a:rPr lang="en-US" sz="2000" b="0" i="0" u="none">
                <a:latin typeface="Times New Roman" panose="02020603050405020304" pitchFamily="18" charset="0"/>
                <a:cs typeface="Times New Roman" panose="02020603050405020304" pitchFamily="18" charset="0"/>
              </a:rPr>
              <a:t>, </a:t>
            </a:r>
            <a:r>
              <a:rPr lang="en-US" sz="2000" b="1" i="0" u="none">
                <a:latin typeface="Times New Roman" panose="02020603050405020304" pitchFamily="18" charset="0"/>
                <a:cs typeface="Times New Roman" panose="02020603050405020304" pitchFamily="18" charset="0"/>
              </a:rPr>
              <a:t>Wrestling, Basketball, Track &amp; Field, Baseball </a:t>
            </a:r>
            <a:r>
              <a:rPr lang="en-US" sz="2000" b="0" i="0" u="none">
                <a:latin typeface="Times New Roman" panose="02020603050405020304" pitchFamily="18" charset="0"/>
                <a:cs typeface="Times New Roman" panose="02020603050405020304" pitchFamily="18" charset="0"/>
              </a:rPr>
              <a:t> and assists in other ASAA programs. Kathleen consults with Special Olympics Alaska on the development and promotion of Unified Sports.</a:t>
            </a:r>
          </a:p>
          <a:p>
            <a:endParaRPr lang="en-US" sz="2000">
              <a:latin typeface="Times New Roman" panose="02020603050405020304" pitchFamily="18" charset="0"/>
              <a:cs typeface="Times New Roman" panose="02020603050405020304" pitchFamily="18" charset="0"/>
            </a:endParaRPr>
          </a:p>
          <a:p>
            <a:r>
              <a:rPr lang="en-US" sz="2000" b="0" u="sng">
                <a:latin typeface="Times New Roman" panose="02020603050405020304" pitchFamily="18" charset="0"/>
                <a:cs typeface="Times New Roman" panose="02020603050405020304" pitchFamily="18" charset="0"/>
              </a:rPr>
              <a:t>Brian Hosken </a:t>
            </a:r>
            <a:r>
              <a:rPr lang="en-US" sz="2000" u="sng">
                <a:latin typeface="Times New Roman" panose="02020603050405020304" pitchFamily="18" charset="0"/>
                <a:cs typeface="Times New Roman" panose="02020603050405020304" pitchFamily="18" charset="0"/>
              </a:rPr>
              <a:t>-Associate Director</a:t>
            </a:r>
            <a:r>
              <a:rPr lang="en-US" sz="2000">
                <a:latin typeface="Times New Roman" panose="02020603050405020304" pitchFamily="18" charset="0"/>
                <a:cs typeface="Times New Roman" panose="02020603050405020304" pitchFamily="18" charset="0"/>
              </a:rPr>
              <a:t>…r</a:t>
            </a:r>
            <a:r>
              <a:rPr lang="en-US" sz="2000" b="0" i="0" u="none">
                <a:latin typeface="Times New Roman" panose="02020603050405020304" pitchFamily="18" charset="0"/>
                <a:cs typeface="Times New Roman" panose="02020603050405020304" pitchFamily="18" charset="0"/>
              </a:rPr>
              <a:t>esponsible for officials and coaches’ certification, state championship officials' selection and ejections, grant writing and administrating. He also </a:t>
            </a:r>
            <a:r>
              <a:rPr lang="en-US" sz="2000" b="1">
                <a:latin typeface="Times New Roman" panose="02020603050405020304" pitchFamily="18" charset="0"/>
                <a:cs typeface="Times New Roman" panose="02020603050405020304" pitchFamily="18" charset="0"/>
              </a:rPr>
              <a:t>coordinates Football and Hockey.</a:t>
            </a:r>
          </a:p>
          <a:p>
            <a:endParaRPr lang="en-US" sz="2000">
              <a:latin typeface="Times New Roman" panose="02020603050405020304" pitchFamily="18" charset="0"/>
              <a:cs typeface="Times New Roman" panose="02020603050405020304" pitchFamily="18" charset="0"/>
            </a:endParaRPr>
          </a:p>
          <a:p>
            <a:r>
              <a:rPr lang="en-US" sz="2000" u="sng">
                <a:latin typeface="Times New Roman" panose="02020603050405020304" pitchFamily="18" charset="0"/>
                <a:cs typeface="Times New Roman" panose="02020603050405020304" pitchFamily="18" charset="0"/>
              </a:rPr>
              <a:t>Kari McFeron – Receptionist</a:t>
            </a:r>
            <a:r>
              <a:rPr lang="en-US" sz="2000">
                <a:latin typeface="Times New Roman" panose="02020603050405020304" pitchFamily="18" charset="0"/>
                <a:cs typeface="Times New Roman" panose="02020603050405020304" pitchFamily="18" charset="0"/>
              </a:rPr>
              <a:t>…assist with front office duties </a:t>
            </a:r>
          </a:p>
          <a:p>
            <a:endParaRPr lang="en-US" sz="1400">
              <a:solidFill>
                <a:srgbClr val="FF0000"/>
              </a:solidFill>
              <a:latin typeface="Times New Roman" panose="02020603050405020304" pitchFamily="18" charset="0"/>
              <a:cs typeface="Times New Roman" panose="02020603050405020304" pitchFamily="18" charset="0"/>
            </a:endParaRPr>
          </a:p>
          <a:p>
            <a:endParaRPr lang="en-US" sz="1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60514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A270D-A463-63DD-1E08-73B9D607303F}"/>
              </a:ext>
            </a:extLst>
          </p:cNvPr>
          <p:cNvSpPr>
            <a:spLocks noGrp="1"/>
          </p:cNvSpPr>
          <p:nvPr>
            <p:ph type="title"/>
          </p:nvPr>
        </p:nvSpPr>
        <p:spPr>
          <a:xfrm>
            <a:off x="841248" y="334644"/>
            <a:ext cx="10509504" cy="1076914"/>
          </a:xfrm>
        </p:spPr>
        <p:txBody>
          <a:bodyPr anchor="ctr">
            <a:normAutofit/>
          </a:bodyPr>
          <a:lstStyle/>
          <a:p>
            <a:pPr algn="ctr"/>
            <a:r>
              <a:rPr lang="en-US"/>
              <a:t>ASAA Contractors and Partners</a:t>
            </a:r>
          </a:p>
        </p:txBody>
      </p:sp>
      <p:graphicFrame>
        <p:nvGraphicFramePr>
          <p:cNvPr id="5" name="Content Placeholder 2">
            <a:extLst>
              <a:ext uri="{FF2B5EF4-FFF2-40B4-BE49-F238E27FC236}">
                <a16:creationId xmlns:a16="http://schemas.microsoft.com/office/drawing/2014/main" id="{897F220A-2524-CE74-93DE-27905EBAB730}"/>
              </a:ext>
            </a:extLst>
          </p:cNvPr>
          <p:cNvGraphicFramePr>
            <a:graphicFrameLocks noGrp="1"/>
          </p:cNvGraphicFramePr>
          <p:nvPr>
            <p:ph idx="1"/>
            <p:extLst>
              <p:ext uri="{D42A27DB-BD31-4B8C-83A1-F6EECF244321}">
                <p14:modId xmlns:p14="http://schemas.microsoft.com/office/powerpoint/2010/main" val="1613022816"/>
              </p:ext>
            </p:extLst>
          </p:nvPr>
        </p:nvGraphicFramePr>
        <p:xfrm>
          <a:off x="838200" y="1737360"/>
          <a:ext cx="10506456" cy="45354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044816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3A453-D1BD-93AC-25E1-D22EF31B7275}"/>
              </a:ext>
            </a:extLst>
          </p:cNvPr>
          <p:cNvSpPr>
            <a:spLocks noGrp="1"/>
          </p:cNvSpPr>
          <p:nvPr>
            <p:ph type="title"/>
          </p:nvPr>
        </p:nvSpPr>
        <p:spPr>
          <a:xfrm>
            <a:off x="5080216" y="1076324"/>
            <a:ext cx="6272784" cy="1535051"/>
          </a:xfrm>
        </p:spPr>
        <p:txBody>
          <a:bodyPr vert="horz" lIns="91440" tIns="45720" rIns="91440" bIns="45720" rtlCol="0" anchor="t">
            <a:normAutofit/>
          </a:bodyPr>
          <a:lstStyle/>
          <a:p>
            <a:pPr algn="ctr"/>
            <a:r>
              <a:rPr lang="en-US" sz="5200"/>
              <a:t>ASAA Structure</a:t>
            </a:r>
            <a:endParaRPr lang="en-US"/>
          </a:p>
        </p:txBody>
      </p:sp>
      <p:sp>
        <p:nvSpPr>
          <p:cNvPr id="3" name="Content Placeholder 2">
            <a:extLst>
              <a:ext uri="{FF2B5EF4-FFF2-40B4-BE49-F238E27FC236}">
                <a16:creationId xmlns:a16="http://schemas.microsoft.com/office/drawing/2014/main" id="{E37BD583-2262-29BC-EDB0-8489F1E6E6FE}"/>
              </a:ext>
            </a:extLst>
          </p:cNvPr>
          <p:cNvSpPr>
            <a:spLocks noGrp="1"/>
          </p:cNvSpPr>
          <p:nvPr>
            <p:ph idx="1"/>
          </p:nvPr>
        </p:nvSpPr>
        <p:spPr>
          <a:xfrm>
            <a:off x="5080216" y="2621026"/>
            <a:ext cx="6272784" cy="3555936"/>
          </a:xfrm>
        </p:spPr>
        <p:txBody>
          <a:bodyPr>
            <a:normAutofit/>
          </a:bodyPr>
          <a:lstStyle/>
          <a:p>
            <a:pPr marL="0" indent="0">
              <a:buNone/>
            </a:pPr>
            <a:r>
              <a:rPr lang="en-US" sz="1800">
                <a:effectLst/>
                <a:latin typeface="Helvetica" pitchFamily="2" charset="0"/>
              </a:rPr>
              <a:t>….In 1986, the Department of Education eliminated funding for ASAA. The Board of Control voted to incorporate as </a:t>
            </a:r>
            <a:r>
              <a:rPr lang="en-US" sz="1800" b="1">
                <a:effectLst/>
                <a:latin typeface="Helvetica" pitchFamily="2" charset="0"/>
              </a:rPr>
              <a:t>a 501(c)(3) non-profit corporation</a:t>
            </a:r>
            <a:r>
              <a:rPr lang="en-US" sz="1800">
                <a:effectLst/>
                <a:latin typeface="Helvetica" pitchFamily="2" charset="0"/>
              </a:rPr>
              <a:t>, beginning July 1, 1987. Because of ongoing jurisdictional issues between the Association and the State of Alaska, both entities sought a legal resolution. This resulted in the 1995 repeal of the Legislative Statue that had placed ASAA under the Department of Education. </a:t>
            </a:r>
            <a:endParaRPr lang="en-US" sz="1800">
              <a:effectLst/>
            </a:endParaRPr>
          </a:p>
          <a:p>
            <a:pPr marL="0" indent="0">
              <a:buNone/>
            </a:pPr>
            <a:endParaRPr lang="en-US" sz="1800"/>
          </a:p>
        </p:txBody>
      </p:sp>
      <p:pic>
        <p:nvPicPr>
          <p:cNvPr id="5" name="Picture 4" descr="Close-up of hopscotch on a sidewalk">
            <a:extLst>
              <a:ext uri="{FF2B5EF4-FFF2-40B4-BE49-F238E27FC236}">
                <a16:creationId xmlns:a16="http://schemas.microsoft.com/office/drawing/2014/main" id="{5981CF5D-083B-A170-729B-F041313E343F}"/>
              </a:ext>
            </a:extLst>
          </p:cNvPr>
          <p:cNvPicPr>
            <a:picLocks noChangeAspect="1"/>
          </p:cNvPicPr>
          <p:nvPr/>
        </p:nvPicPr>
        <p:blipFill rotWithShape="1">
          <a:blip r:embed="rId2"/>
          <a:srcRect l="28792" r="27356" b="-1"/>
          <a:stretch/>
        </p:blipFill>
        <p:spPr>
          <a:xfrm>
            <a:off x="20" y="10"/>
            <a:ext cx="4505305" cy="6857990"/>
          </a:xfrm>
          <a:prstGeom prst="rect">
            <a:avLst/>
          </a:prstGeom>
        </p:spPr>
      </p:pic>
    </p:spTree>
    <p:extLst>
      <p:ext uri="{BB962C8B-B14F-4D97-AF65-F5344CB8AC3E}">
        <p14:creationId xmlns:p14="http://schemas.microsoft.com/office/powerpoint/2010/main" val="40475125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F2E91-A3BE-1948-8C65-CAA0E0868705}"/>
              </a:ext>
            </a:extLst>
          </p:cNvPr>
          <p:cNvSpPr>
            <a:spLocks noGrp="1"/>
          </p:cNvSpPr>
          <p:nvPr>
            <p:ph type="title"/>
          </p:nvPr>
        </p:nvSpPr>
        <p:spPr/>
        <p:txBody>
          <a:bodyPr/>
          <a:lstStyle/>
          <a:p>
            <a:r>
              <a:rPr lang="en-US"/>
              <a:t>ASAA Leadership…</a:t>
            </a:r>
          </a:p>
        </p:txBody>
      </p:sp>
      <p:sp>
        <p:nvSpPr>
          <p:cNvPr id="3" name="Content Placeholder 2">
            <a:extLst>
              <a:ext uri="{FF2B5EF4-FFF2-40B4-BE49-F238E27FC236}">
                <a16:creationId xmlns:a16="http://schemas.microsoft.com/office/drawing/2014/main" id="{CE63A790-2CBB-E8E5-A22B-48F2D5A9E7AC}"/>
              </a:ext>
            </a:extLst>
          </p:cNvPr>
          <p:cNvSpPr>
            <a:spLocks noGrp="1"/>
          </p:cNvSpPr>
          <p:nvPr>
            <p:ph idx="1"/>
          </p:nvPr>
        </p:nvSpPr>
        <p:spPr/>
        <p:txBody>
          <a:bodyPr>
            <a:normAutofit fontScale="92500" lnSpcReduction="10000"/>
          </a:bodyPr>
          <a:lstStyle/>
          <a:p>
            <a:pPr marL="0" marR="0">
              <a:spcBef>
                <a:spcPts val="0"/>
              </a:spcBef>
              <a:spcAft>
                <a:spcPts val="0"/>
              </a:spcAft>
            </a:pPr>
            <a:r>
              <a:rPr lang="en-US"/>
              <a:t>The Alaska School Activities Association is governed by a Board of Directors. </a:t>
            </a:r>
            <a:r>
              <a:rPr lang="en-US" sz="1800">
                <a:ln>
                  <a:noFill/>
                </a:ln>
                <a:solidFill>
                  <a:srgbClr val="000000"/>
                </a:solidFill>
                <a:effectLst/>
                <a:ea typeface="Arial Unicode MS" panose="020B0604020202020204" pitchFamily="34" charset="-128"/>
                <a:cs typeface="Arial Unicode MS" panose="020B0604020202020204" pitchFamily="34" charset="-128"/>
              </a:rPr>
              <a:t> </a:t>
            </a:r>
            <a:r>
              <a:rPr lang="en-US">
                <a:ln>
                  <a:noFill/>
                </a:ln>
                <a:solidFill>
                  <a:srgbClr val="000000"/>
                </a:solidFill>
                <a:effectLst/>
                <a:ea typeface="Arial Unicode MS" panose="020B0604020202020204" pitchFamily="34" charset="-128"/>
                <a:cs typeface="Arial Unicode MS" panose="020B0604020202020204" pitchFamily="34" charset="-128"/>
              </a:rPr>
              <a:t>The Board of Directors consists of the elected representative from Region 1, Region 2, Region 3, Region 4, Region 5 and Region 6 and one representative each from the Association of Alaska School Boards, the Alaska Superintendents Association, and one non-voting ex-officio member representing the Alaska Association of Student Governments. </a:t>
            </a:r>
          </a:p>
          <a:p>
            <a:endParaRPr lang="en-US"/>
          </a:p>
          <a:p>
            <a:r>
              <a:rPr lang="en-US"/>
              <a:t>The Board of Directors shall appoint an Executive Director, prescribe duties and fix the compensation. This person shall serve at the pleasure of the Board. The Board may appoint other officers, agents and employees and prescribe their duties and compensation. </a:t>
            </a:r>
          </a:p>
          <a:p>
            <a:endParaRPr lang="en-US"/>
          </a:p>
        </p:txBody>
      </p:sp>
    </p:spTree>
    <p:extLst>
      <p:ext uri="{BB962C8B-B14F-4D97-AF65-F5344CB8AC3E}">
        <p14:creationId xmlns:p14="http://schemas.microsoft.com/office/powerpoint/2010/main" val="2977876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474A57-B9D4-7C02-A6AD-F52D50FFAE3C}"/>
              </a:ext>
            </a:extLst>
          </p:cNvPr>
          <p:cNvSpPr>
            <a:spLocks noGrp="1"/>
          </p:cNvSpPr>
          <p:nvPr>
            <p:ph type="title"/>
          </p:nvPr>
        </p:nvSpPr>
        <p:spPr>
          <a:xfrm>
            <a:off x="1008018" y="586822"/>
            <a:ext cx="4344270" cy="1645920"/>
          </a:xfrm>
        </p:spPr>
        <p:txBody>
          <a:bodyPr vert="horz" lIns="91440" tIns="45720" rIns="91440" bIns="45720" rtlCol="0">
            <a:normAutofit/>
          </a:bodyPr>
          <a:lstStyle/>
          <a:p>
            <a:r>
              <a:rPr lang="en-US" sz="2800"/>
              <a:t>Current ASAA Board of Directors</a:t>
            </a:r>
          </a:p>
        </p:txBody>
      </p:sp>
      <p:sp>
        <p:nvSpPr>
          <p:cNvPr id="44" name="Content Placeholder 43">
            <a:extLst>
              <a:ext uri="{FF2B5EF4-FFF2-40B4-BE49-F238E27FC236}">
                <a16:creationId xmlns:a16="http://schemas.microsoft.com/office/drawing/2014/main" id="{47EF3D76-C6D7-C2E0-9532-145A8E41C268}"/>
              </a:ext>
            </a:extLst>
          </p:cNvPr>
          <p:cNvSpPr>
            <a:spLocks noGrp="1"/>
          </p:cNvSpPr>
          <p:nvPr>
            <p:ph idx="1"/>
          </p:nvPr>
        </p:nvSpPr>
        <p:spPr>
          <a:xfrm>
            <a:off x="5349240" y="586822"/>
            <a:ext cx="6007608" cy="1645920"/>
          </a:xfrm>
        </p:spPr>
        <p:txBody>
          <a:bodyPr anchor="ctr">
            <a:normAutofit/>
          </a:bodyPr>
          <a:lstStyle/>
          <a:p>
            <a:pPr>
              <a:lnSpc>
                <a:spcPct val="100000"/>
              </a:lnSpc>
            </a:pPr>
            <a:endParaRPr lang="en-US" sz="1400"/>
          </a:p>
          <a:p>
            <a:pPr>
              <a:lnSpc>
                <a:spcPct val="100000"/>
              </a:lnSpc>
            </a:pPr>
            <a:r>
              <a:rPr lang="en-US" sz="1400"/>
              <a:t>Board members serve two-year terms and may serve up to three consecutive terms.</a:t>
            </a:r>
          </a:p>
          <a:p>
            <a:pPr>
              <a:lnSpc>
                <a:spcPct val="100000"/>
              </a:lnSpc>
            </a:pPr>
            <a:r>
              <a:rPr lang="en-US" sz="1400"/>
              <a:t>The Alaska Association of Student Governments is invited to appoint one non-voting ex-officio representative to the Board with terms not to exceed two years.</a:t>
            </a:r>
          </a:p>
          <a:p>
            <a:pPr marL="0" indent="0">
              <a:lnSpc>
                <a:spcPct val="100000"/>
              </a:lnSpc>
              <a:buNone/>
            </a:pPr>
            <a:endParaRPr lang="en-US" sz="1400"/>
          </a:p>
          <a:p>
            <a:pPr>
              <a:lnSpc>
                <a:spcPct val="100000"/>
              </a:lnSpc>
            </a:pPr>
            <a:endParaRPr lang="en-US" sz="1400"/>
          </a:p>
        </p:txBody>
      </p:sp>
      <p:pic>
        <p:nvPicPr>
          <p:cNvPr id="4" name="Picture 3">
            <a:extLst>
              <a:ext uri="{FF2B5EF4-FFF2-40B4-BE49-F238E27FC236}">
                <a16:creationId xmlns:a16="http://schemas.microsoft.com/office/drawing/2014/main" id="{DC47F964-29E1-882D-751A-64FD0E5E2C15}"/>
              </a:ext>
            </a:extLst>
          </p:cNvPr>
          <p:cNvPicPr>
            <a:picLocks noChangeAspect="1"/>
          </p:cNvPicPr>
          <p:nvPr/>
        </p:nvPicPr>
        <p:blipFill>
          <a:blip r:embed="rId2"/>
          <a:stretch>
            <a:fillRect/>
          </a:stretch>
        </p:blipFill>
        <p:spPr>
          <a:xfrm>
            <a:off x="963866" y="2076254"/>
            <a:ext cx="4645152" cy="3483864"/>
          </a:xfrm>
          <a:prstGeom prst="rect">
            <a:avLst/>
          </a:prstGeom>
        </p:spPr>
      </p:pic>
      <p:pic>
        <p:nvPicPr>
          <p:cNvPr id="6" name="Picture 5">
            <a:extLst>
              <a:ext uri="{FF2B5EF4-FFF2-40B4-BE49-F238E27FC236}">
                <a16:creationId xmlns:a16="http://schemas.microsoft.com/office/drawing/2014/main" id="{4A718E90-F61D-5963-CCE5-8D91CF5E1F05}"/>
              </a:ext>
            </a:extLst>
          </p:cNvPr>
          <p:cNvPicPr>
            <a:picLocks noChangeAspect="1"/>
          </p:cNvPicPr>
          <p:nvPr/>
        </p:nvPicPr>
        <p:blipFill>
          <a:blip r:embed="rId3"/>
          <a:stretch>
            <a:fillRect/>
          </a:stretch>
        </p:blipFill>
        <p:spPr>
          <a:xfrm>
            <a:off x="6096000" y="2074977"/>
            <a:ext cx="5523082" cy="2802963"/>
          </a:xfrm>
          <a:prstGeom prst="rect">
            <a:avLst/>
          </a:prstGeom>
        </p:spPr>
      </p:pic>
    </p:spTree>
    <p:extLst>
      <p:ext uri="{BB962C8B-B14F-4D97-AF65-F5344CB8AC3E}">
        <p14:creationId xmlns:p14="http://schemas.microsoft.com/office/powerpoint/2010/main" val="16322029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oster with a map of the state of alaska&#10;&#10;Description automatically generated">
            <a:extLst>
              <a:ext uri="{FF2B5EF4-FFF2-40B4-BE49-F238E27FC236}">
                <a16:creationId xmlns:a16="http://schemas.microsoft.com/office/drawing/2014/main" id="{F0EF621A-2B80-AF95-A986-31516AB84473}"/>
              </a:ext>
            </a:extLst>
          </p:cNvPr>
          <p:cNvPicPr>
            <a:picLocks noGrp="1" noChangeAspect="1"/>
          </p:cNvPicPr>
          <p:nvPr>
            <p:ph idx="1"/>
          </p:nvPr>
        </p:nvPicPr>
        <p:blipFill rotWithShape="1">
          <a:blip r:embed="rId2"/>
          <a:srcRect t="12776" r="-1" b="17339"/>
          <a:stretch/>
        </p:blipFill>
        <p:spPr>
          <a:xfrm>
            <a:off x="352751" y="302429"/>
            <a:ext cx="11550506" cy="6053920"/>
          </a:xfrm>
          <a:prstGeom prst="rect">
            <a:avLst/>
          </a:prstGeom>
        </p:spPr>
      </p:pic>
    </p:spTree>
    <p:extLst>
      <p:ext uri="{BB962C8B-B14F-4D97-AF65-F5344CB8AC3E}">
        <p14:creationId xmlns:p14="http://schemas.microsoft.com/office/powerpoint/2010/main" val="2906755697"/>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Application>Microsoft Office PowerPoint</Application>
  <PresentationFormat>Widescreen</PresentationFormat>
  <Slides>39</Slides>
  <Notes>0</Notes>
  <HiddenSlides>0</HiddenSlide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Gallery</vt:lpstr>
      <vt:lpstr>PowerPoint Presentation</vt:lpstr>
      <vt:lpstr>  </vt:lpstr>
      <vt:lpstr>ASAA has employees… Billy Strickland, Executive Director, Sandi Wagner, Associate Director</vt:lpstr>
      <vt:lpstr>PowerPoint Presentation</vt:lpstr>
      <vt:lpstr>ASAA Contractors and Partners</vt:lpstr>
      <vt:lpstr>ASAA Structure</vt:lpstr>
      <vt:lpstr>ASAA Leadership…</vt:lpstr>
      <vt:lpstr>Current ASAA Board of Directors</vt:lpstr>
      <vt:lpstr>PowerPoint Presentation</vt:lpstr>
      <vt:lpstr>PowerPoint Presentation</vt:lpstr>
      <vt:lpstr>Board Agenda, Packet &amp; Minutes </vt:lpstr>
      <vt:lpstr>ASAA Website----asaa.org </vt:lpstr>
      <vt:lpstr>ASAA Handbook</vt:lpstr>
      <vt:lpstr>PowerPoint Presentation</vt:lpstr>
      <vt:lpstr>All ASAA Bylaws and Policies are approved and can only be changed by the ASAA Board of Directors </vt:lpstr>
      <vt:lpstr>Self-Reporting-Revised </vt:lpstr>
      <vt:lpstr>BEWARE</vt:lpstr>
      <vt:lpstr>https://akiaaa.org</vt:lpstr>
      <vt:lpstr>Executive Board</vt:lpstr>
      <vt:lpstr>AKIAAA</vt:lpstr>
      <vt:lpstr>Membership</vt:lpstr>
      <vt:lpstr>PowerPoint Presentation</vt:lpstr>
      <vt:lpstr>NIAAA</vt:lpstr>
      <vt:lpstr>ESSENTIAL MUST DO’S FOR ATHLETIC ADMINISTRATORS </vt:lpstr>
      <vt:lpstr>COACHES MEETING </vt:lpstr>
      <vt:lpstr>COACHES MEETING </vt:lpstr>
      <vt:lpstr>COACHES MEETING </vt:lpstr>
      <vt:lpstr>SHOW THEM APPRECIATION AND LEAVE THEM WITH INSPIRING WORDS </vt:lpstr>
      <vt:lpstr>ATHLETE/PARENT MEETING</vt:lpstr>
      <vt:lpstr>ATHLETE/PARENT MEETING</vt:lpstr>
      <vt:lpstr>ATHLETE/PARENT MEETING</vt:lpstr>
      <vt:lpstr>ATHLETE/PARENT MEETING</vt:lpstr>
      <vt:lpstr>GAME DAY MANAGEMENT </vt:lpstr>
      <vt:lpstr>GAME DAY MANAGEMENT  (Prior to start)</vt:lpstr>
      <vt:lpstr>GAME DAY MANAGEMENT  (DURING the event)</vt:lpstr>
      <vt:lpstr>GAME DAY MANAGEMENT  (end of event)</vt:lpstr>
      <vt:lpstr>TRAVEL &amp; LOGISTICS</vt:lpstr>
      <vt:lpstr>TRAVEL &amp; LOGISTICS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Billy Strickland</dc:creator>
  <cp:revision>3</cp:revision>
  <cp:lastPrinted>2022-07-17T19:53:12Z</cp:lastPrinted>
  <dcterms:created xsi:type="dcterms:W3CDTF">2021-07-15T16:49:56Z</dcterms:created>
  <dcterms:modified xsi:type="dcterms:W3CDTF">2026-08-04T23:07:56Z</dcterms:modified>
</cp:coreProperties>
</file>